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F8FAB3-2CAF-4DCF-739F-BE8DF8A6E173}" name="Linda Moresi" initials="LM" userId="eac3430479d0eaff" providerId="Windows Live"/>
  <p188:author id="{CA1AC7CA-B1E3-3CEC-DF95-B8A4ECCC78F3}" name="Linda Moresi" initials="LM" userId="0b387b2b0d1852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650" y="-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0T09:01:53.7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0T09:02:04.42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74 24575,'0'-4'0,"0"-11"0,0-12 0,0-1-8191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1708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4223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5772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8429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426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8967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713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7665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040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3914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3896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C6DB3-41BD-48B8-B47E-697F7F23082D}" type="datetimeFigureOut">
              <a:rPr lang="de-CH" smtClean="0"/>
              <a:t>29.12.2024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8B33-0959-4336-9309-22449105819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8011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8" Type="http://schemas.openxmlformats.org/officeDocument/2006/relationships/image" Target="../media/image9.png"/><Relationship Id="rId26" Type="http://schemas.openxmlformats.org/officeDocument/2006/relationships/hyperlink" Target="https://www.bildungundfamilie.ch/" TargetMode="External"/><Relationship Id="rId3" Type="http://schemas.openxmlformats.org/officeDocument/2006/relationships/hyperlink" Target="https://bildungundfamilie.ch/verein/verein" TargetMode="External"/><Relationship Id="rId7" Type="http://schemas.openxmlformats.org/officeDocument/2006/relationships/hyperlink" Target="https://bildungundfamilie.ch/netzwerk/kooperationen" TargetMode="External"/><Relationship Id="rId25" Type="http://schemas.openxmlformats.org/officeDocument/2006/relationships/image" Target="../media/image6.png"/><Relationship Id="rId2" Type="http://schemas.openxmlformats.org/officeDocument/2006/relationships/image" Target="../media/image1.jpg"/><Relationship Id="rId29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24" Type="http://schemas.openxmlformats.org/officeDocument/2006/relationships/image" Target="../media/image5.jpg"/><Relationship Id="rId32" Type="http://schemas.openxmlformats.org/officeDocument/2006/relationships/hyperlink" Target="https://www.facebook.com/groups/familienzentren" TargetMode="External"/><Relationship Id="rId5" Type="http://schemas.openxmlformats.org/officeDocument/2006/relationships/image" Target="../media/image2.jpeg"/><Relationship Id="rId23" Type="http://schemas.openxmlformats.org/officeDocument/2006/relationships/image" Target="../media/image4.png"/><Relationship Id="rId28" Type="http://schemas.openxmlformats.org/officeDocument/2006/relationships/hyperlink" Target="https://www.facebook.com/bildungundfamilie" TargetMode="External"/><Relationship Id="rId19" Type="http://schemas.openxmlformats.org/officeDocument/2006/relationships/customXml" Target="../ink/ink2.xml"/><Relationship Id="rId31" Type="http://schemas.openxmlformats.org/officeDocument/2006/relationships/image" Target="../media/image8.png"/><Relationship Id="rId4" Type="http://schemas.openxmlformats.org/officeDocument/2006/relationships/hyperlink" Target="https://bildungundfamilie.ch/projekte/minijobs" TargetMode="External"/><Relationship Id="rId22" Type="http://schemas.openxmlformats.org/officeDocument/2006/relationships/image" Target="../media/image10.png"/><Relationship Id="rId27" Type="http://schemas.openxmlformats.org/officeDocument/2006/relationships/hyperlink" Target="https://bildungundfamilie.ch/familienzentren/unterstuetzung-fuer-familienzentren#INFO-POST" TargetMode="External"/><Relationship Id="rId30" Type="http://schemas.openxmlformats.org/officeDocument/2006/relationships/hyperlink" Target="https://www.linkedin.com/company/68827181/adm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9CAC24E4-023A-43F1-9F67-AA20039F2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84" y="140510"/>
            <a:ext cx="1973908" cy="375890"/>
          </a:xfrm>
          <a:prstGeom prst="rect">
            <a:avLst/>
          </a:prstGeom>
        </p:spPr>
      </p:pic>
      <p:sp>
        <p:nvSpPr>
          <p:cNvPr id="18" name="Rechteck 17">
            <a:extLst>
              <a:ext uri="{FF2B5EF4-FFF2-40B4-BE49-F238E27FC236}">
                <a16:creationId xmlns:a16="http://schemas.microsoft.com/office/drawing/2014/main" id="{A3BEB862-C372-4885-A38E-8DB2618C1F7B}"/>
              </a:ext>
            </a:extLst>
          </p:cNvPr>
          <p:cNvSpPr/>
          <p:nvPr/>
        </p:nvSpPr>
        <p:spPr>
          <a:xfrm>
            <a:off x="464913" y="4638051"/>
            <a:ext cx="3632273" cy="1961178"/>
          </a:xfrm>
          <a:prstGeom prst="rect">
            <a:avLst/>
          </a:prstGeom>
          <a:ln w="3175">
            <a:solidFill>
              <a:srgbClr val="ED7D3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tabLst>
                <a:tab pos="177800" algn="l"/>
              </a:tabLst>
            </a:pPr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Der Verein</a:t>
            </a:r>
          </a:p>
          <a:p>
            <a:pPr>
              <a:tabLst>
                <a:tab pos="177800" algn="l"/>
              </a:tabLst>
            </a:pPr>
            <a:r>
              <a:rPr lang="de-DE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Netzwerk Bildung und Familie NBundF wurde 2016 gegründet. Er ist eingetragen im Handelsregister des Kantons Zürich, von den Steuern befreit und nicht gewinnorientiert.</a:t>
            </a:r>
          </a:p>
          <a:p>
            <a:pPr>
              <a:tabLst>
                <a:tab pos="177800" algn="l"/>
              </a:tabLst>
            </a:pP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Verein ist parteipolitisch und konfessionell neutral.</a:t>
            </a:r>
          </a:p>
          <a:p>
            <a:pPr>
              <a:tabLst>
                <a:tab pos="177800" algn="l"/>
              </a:tabLst>
            </a:pP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Unser Vorstand</a:t>
            </a:r>
            <a:endParaRPr lang="de-DE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Einzelne Vorstandsmitglieder arbeiten in einem Ausschuss in Projekten mit.</a:t>
            </a:r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87ACD444-7CD4-4434-98B2-9F85D2CE72DD}"/>
              </a:ext>
            </a:extLst>
          </p:cNvPr>
          <p:cNvSpPr/>
          <p:nvPr/>
        </p:nvSpPr>
        <p:spPr>
          <a:xfrm>
            <a:off x="464551" y="8995908"/>
            <a:ext cx="3632275" cy="1719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Mitgliedschaften</a:t>
            </a: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Verein ist Mitglied bei: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Familia Schweiz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Netzwerk Kinderrechte Schweiz</a:t>
            </a:r>
          </a:p>
          <a:p>
            <a:pPr marL="177800"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Alliance Enfance, inkl. Charta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Lapurla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Netzwerk Frühe Kindheit PH Thurgau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Verein a:primo</a:t>
            </a:r>
          </a:p>
          <a:p>
            <a:pPr indent="-17145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Verein Femmes-Tische &amp; Männer-Tische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6600531-CBBB-42C9-B149-2C5E9BDEB923}"/>
              </a:ext>
            </a:extLst>
          </p:cNvPr>
          <p:cNvSpPr txBox="1"/>
          <p:nvPr/>
        </p:nvSpPr>
        <p:spPr>
          <a:xfrm>
            <a:off x="4330070" y="169801"/>
            <a:ext cx="4726330" cy="3893374"/>
          </a:xfrm>
          <a:prstGeom prst="rect">
            <a:avLst/>
          </a:prstGeom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Unsere Zielgruppen</a:t>
            </a:r>
          </a:p>
          <a:p>
            <a:pPr algn="l"/>
            <a:r>
              <a:rPr lang="de-DE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Kantonen, Gemeinden und Organisationen </a:t>
            </a:r>
          </a:p>
          <a:p>
            <a:pPr algn="l"/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bieten wir Informationen, Beratung und Begleitung bei der wirkungsorientierten Planung und Umsetzung von Aktivitäten und Angeboten im Bereich der Frühen Kindheit und Primarschule.</a:t>
            </a:r>
          </a:p>
          <a:p>
            <a:pPr algn="l"/>
            <a:endParaRPr lang="de-DE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Familienzentren und andere Begegnungsorte</a:t>
            </a:r>
          </a:p>
          <a:p>
            <a:pPr algn="l"/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vernetzen wir. Zudem stellen wir Arbeitsmaterialien zur Verfügung, bieten Austausch, beraten und begleiten sie individuell beim Aufbau und der Weiterentwicklung der Strukturen und Angebote. </a:t>
            </a:r>
          </a:p>
          <a:p>
            <a:pPr algn="l"/>
            <a:endParaRPr lang="de-DE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Familienzentren, Eltern-Kind-Gruppen, Kitas, Spielgruppen, Schulen sowie Erziehungs- und Bildungspartnerschaften </a:t>
            </a:r>
          </a:p>
          <a:p>
            <a:pPr algn="l"/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unterstützen wir bei der Entwicklung und Bereitstellung von Angeboten für Familien mit jungen Kindern. Wir stellen Arbeitshilfen zur Verfügung.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wollen die Familien stärken und so die Bildungschancen von Kindern unterstützen. Unser Fokus liegt auf </a:t>
            </a:r>
            <a:r>
              <a:rPr lang="de-DE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Familien und Kindern mit besonderen sozialen, kulturellen und sprachlichen Voraussetzungen und Bildungsbedürfnissen.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8ED17BC9-9430-408C-A6AE-EF7425780FB4}"/>
              </a:ext>
            </a:extLst>
          </p:cNvPr>
          <p:cNvSpPr/>
          <p:nvPr/>
        </p:nvSpPr>
        <p:spPr>
          <a:xfrm>
            <a:off x="472049" y="10743680"/>
            <a:ext cx="3624777" cy="1584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Finanzierung</a:t>
            </a:r>
          </a:p>
          <a:p>
            <a:pPr marL="177800" indent="-177800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MegaMarie</a:t>
            </a:r>
            <a:r>
              <a:rPr lang="de-CH" sz="12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</a:t>
            </a: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 (2023 – 2025)</a:t>
            </a:r>
          </a:p>
          <a:p>
            <a:pPr marL="177800" indent="-177800"/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Beiträge im Rahmen der Finanzierung von Familienorganisationen durch das BSV </a:t>
            </a:r>
          </a:p>
          <a:p>
            <a:pPr marL="177800" indent="-177800"/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Im Rahmen von Projekten oder Aufträgen von Kantonen, Stiftungen</a:t>
            </a:r>
          </a:p>
          <a:p>
            <a:pPr marL="177800" indent="-177800"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Aufträgen Dritter und Einnahmen an Tagungen. </a:t>
            </a:r>
          </a:p>
          <a:p>
            <a:pPr marL="177800" indent="-177800"/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	Mitgliederbeiträge 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A45A51E4-A12F-4E24-AB9D-2C159B92F541}"/>
              </a:ext>
            </a:extLst>
          </p:cNvPr>
          <p:cNvSpPr/>
          <p:nvPr/>
        </p:nvSpPr>
        <p:spPr>
          <a:xfrm>
            <a:off x="472049" y="6646941"/>
            <a:ext cx="3625137" cy="23211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Mitarbeitende</a:t>
            </a:r>
          </a:p>
          <a:p>
            <a:r>
              <a:rPr lang="de-CH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Gesamtleitung: Susanna Valentin</a:t>
            </a:r>
            <a:endParaRPr lang="de-CH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Berater:innenpool: </a:t>
            </a: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Leitung: Samuel Gilgen, Ruth Calderón, Andreas Wyss, Vivian König, Maya Mulle, Simone Sprecher MMI </a:t>
            </a:r>
          </a:p>
          <a:p>
            <a:r>
              <a:rPr lang="de-CH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Verantwortung Eltern-Kind-Gruppen:</a:t>
            </a: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Vivian König</a:t>
            </a:r>
          </a:p>
          <a:p>
            <a:r>
              <a:rPr lang="de-CH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Projekte:</a:t>
            </a:r>
            <a:br>
              <a:rPr lang="de-CH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Diverse Themen: Linda Moresi</a:t>
            </a:r>
            <a:endParaRPr lang="de-CH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e-CH" sz="12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Projekt «Kleines Pensum – Grosse Wirkung»</a:t>
            </a:r>
            <a:r>
              <a:rPr lang="de-CH" sz="12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CH" sz="12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Ruth Calderón, Leitung, Michaela Mauron, Mitarbeit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2AA79FE9-3B73-410F-B4B9-FAD7871B45E0}"/>
              </a:ext>
            </a:extLst>
          </p:cNvPr>
          <p:cNvSpPr txBox="1"/>
          <p:nvPr/>
        </p:nvSpPr>
        <p:spPr>
          <a:xfrm>
            <a:off x="4330068" y="5678810"/>
            <a:ext cx="4726330" cy="2154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Tätigkeitsbereiche</a:t>
            </a:r>
          </a:p>
          <a:p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Frühe Kindheit</a:t>
            </a:r>
          </a:p>
          <a:p>
            <a:pPr marL="228600" indent="-228600">
              <a:buFont typeface="Symbol" panose="05050102010706020507" pitchFamily="18" charset="2"/>
              <a:buChar char="-"/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Familienzentren und andere Begegnungsorte für Familien</a:t>
            </a:r>
          </a:p>
          <a:p>
            <a:pPr marL="228600" indent="-228600">
              <a:buFont typeface="Symbol" panose="05050102010706020507" pitchFamily="18" charset="2"/>
              <a:buChar char="-"/>
              <a:tabLst>
                <a:tab pos="269875" algn="l"/>
              </a:tabLst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Eltern-Kind-Gruppen, Stärkung der Elternkompetenzen</a:t>
            </a:r>
          </a:p>
          <a:p>
            <a:pPr marL="228600" indent="-228600">
              <a:buFont typeface="Symbol" panose="05050102010706020507" pitchFamily="18" charset="2"/>
              <a:buChar char="-"/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Übergang in den Kindergarten</a:t>
            </a:r>
          </a:p>
          <a:p>
            <a:pPr marL="228600" indent="-228600">
              <a:buFont typeface="Symbol" panose="05050102010706020507" pitchFamily="18" charset="2"/>
              <a:buChar char="-"/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Erreichbarkeit von Familien in herausfordernden Lebenssituationen </a:t>
            </a:r>
          </a:p>
          <a:p>
            <a:pPr marL="228600" indent="-228600">
              <a:buFont typeface="Symbol" panose="05050102010706020507" pitchFamily="18" charset="2"/>
              <a:buChar char="-"/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Kindesschutz</a:t>
            </a:r>
          </a:p>
          <a:p>
            <a:pPr marL="228600" indent="-228600"/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Diverse Projekte </a:t>
            </a:r>
          </a:p>
          <a:p>
            <a:pPr marL="228600" indent="-228600">
              <a:buFontTx/>
              <a:buChar char="-"/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«Kleines Pensum – Grosse Wirkung</a:t>
            </a: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» und Programm MegaMarie</a:t>
            </a:r>
            <a:r>
              <a:rPr lang="de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plus</a:t>
            </a: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63639CD-0F48-46C1-93D7-AF1C5499D27E}"/>
              </a:ext>
            </a:extLst>
          </p:cNvPr>
          <p:cNvSpPr txBox="1"/>
          <p:nvPr/>
        </p:nvSpPr>
        <p:spPr>
          <a:xfrm>
            <a:off x="540089" y="3137300"/>
            <a:ext cx="3578097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latin typeface="Arial" panose="020B0604020202020204" pitchFamily="34" charset="0"/>
                <a:cs typeface="Arial" panose="020B0604020202020204" pitchFamily="34" charset="0"/>
              </a:rPr>
              <a:t>Vernetzen ist unsere Stärke!</a:t>
            </a:r>
          </a:p>
          <a:p>
            <a:endParaRPr lang="de-CH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Wir informieren, beraten, begleiten und vernetzen Gemeinden und Trägerschaften.</a:t>
            </a:r>
          </a:p>
          <a:p>
            <a:pPr algn="ctr"/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Wir initiieren, dokumentieren, multiplizieren, evaluieren Angebote und bilden Fachpersonen weiter.  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E40E598A-42CB-40D0-899A-754FED666F2E}"/>
              </a:ext>
            </a:extLst>
          </p:cNvPr>
          <p:cNvSpPr txBox="1"/>
          <p:nvPr/>
        </p:nvSpPr>
        <p:spPr>
          <a:xfrm>
            <a:off x="410662" y="12287131"/>
            <a:ext cx="7306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Netzwerk Bildung und Familie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, Pfingstweidstrasse 16, 8005 Zürich, info@bildungundfamilie.ch, bildungundfamilie.ch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B79B8F7-CCC8-47AE-A55E-09B0B87124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3235" y="11909069"/>
            <a:ext cx="742670" cy="74267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98FB188-E41C-46D2-AAE9-AF5AF44318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543" y="11905930"/>
            <a:ext cx="742670" cy="742670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185F3FE4-35B7-4250-8320-2D9D455AB41B}"/>
              </a:ext>
            </a:extLst>
          </p:cNvPr>
          <p:cNvSpPr/>
          <p:nvPr/>
        </p:nvSpPr>
        <p:spPr>
          <a:xfrm>
            <a:off x="4330070" y="4159198"/>
            <a:ext cx="4726329" cy="14293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de-CH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Kooperationen</a:t>
            </a: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Strategisch – inhaltliche Kooperationen: </a:t>
            </a: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Marie Meierhof Institut für das Kind MMI, </a:t>
            </a: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Vereine a:primo, Femmes-Tische &amp; Männer-Tische, Fachstelle für Migrantinnen und Migranten MIFA, Intergeneration, AMIE Basel, Pro Familia Basel Regio, </a:t>
            </a:r>
            <a:r>
              <a:rPr lang="de-CH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Purzelbaum</a:t>
            </a:r>
            <a:r>
              <a:rPr lang="de-CH" sz="1200" baseline="30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</a:t>
            </a:r>
            <a:endParaRPr lang="de-CH" sz="1200" baseline="30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Weitere Kooperationen</a:t>
            </a:r>
            <a:endParaRPr lang="de-CH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18DFB6F-8CAD-4E16-85A4-78F87A4A99B2}"/>
              </a:ext>
            </a:extLst>
          </p:cNvPr>
          <p:cNvSpPr/>
          <p:nvPr/>
        </p:nvSpPr>
        <p:spPr>
          <a:xfrm>
            <a:off x="4330067" y="9801989"/>
            <a:ext cx="4726329" cy="1990670"/>
          </a:xfrm>
          <a:prstGeom prst="rect">
            <a:avLst/>
          </a:prstGeom>
          <a:ln w="3175">
            <a:solidFill>
              <a:srgbClr val="ED7D3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Unsere Angebote 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Monatliche ZOOM-Meetings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INFO-POST, monatliche Informationen per Mail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Kostenlose Beratungen für Familienzentren und Eltern-Kind-Gruppen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Webinare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Regionale Austauschtreffen und Tagungen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Arbeitshilfen und Dokumentationen</a:t>
            </a:r>
          </a:p>
          <a:p>
            <a:pPr marL="171450" indent="-171450">
              <a:spcBef>
                <a:spcPts val="300"/>
              </a:spcBef>
              <a:buFontTx/>
              <a:buChar char="-"/>
            </a:pPr>
            <a:r>
              <a:rPr lang="de-CH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Situationsanalysen für Gemeinden und andere Aufträge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BD86FF2-AF1A-4094-A885-EBFCCABA51F3}"/>
              </a:ext>
            </a:extLst>
          </p:cNvPr>
          <p:cNvSpPr txBox="1"/>
          <p:nvPr/>
        </p:nvSpPr>
        <p:spPr>
          <a:xfrm rot="5400000">
            <a:off x="8989317" y="12161505"/>
            <a:ext cx="8801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/>
              <a:t>Januar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9" name="Freihand 38">
                <a:extLst>
                  <a:ext uri="{FF2B5EF4-FFF2-40B4-BE49-F238E27FC236}">
                    <a16:creationId xmlns:a16="http://schemas.microsoft.com/office/drawing/2014/main" id="{0091B07D-C4A0-DDA3-BC35-9EE303DDCDA7}"/>
                  </a:ext>
                </a:extLst>
              </p14:cNvPr>
              <p14:cNvContentPartPr/>
              <p14:nvPr/>
            </p14:nvContentPartPr>
            <p14:xfrm>
              <a:off x="10515450" y="10201350"/>
              <a:ext cx="360" cy="360"/>
            </p14:xfrm>
          </p:contentPart>
        </mc:Choice>
        <mc:Fallback xmlns="">
          <p:pic>
            <p:nvPicPr>
              <p:cNvPr id="39" name="Freihand 38">
                <a:extLst>
                  <a:ext uri="{FF2B5EF4-FFF2-40B4-BE49-F238E27FC236}">
                    <a16:creationId xmlns:a16="http://schemas.microsoft.com/office/drawing/2014/main" id="{0091B07D-C4A0-DDA3-BC35-9EE303DDCDA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506810" y="1019235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42" name="Freihand 41">
                <a:extLst>
                  <a:ext uri="{FF2B5EF4-FFF2-40B4-BE49-F238E27FC236}">
                    <a16:creationId xmlns:a16="http://schemas.microsoft.com/office/drawing/2014/main" id="{9332FBC4-3625-90E3-D412-BF410D527505}"/>
                  </a:ext>
                </a:extLst>
              </p14:cNvPr>
              <p14:cNvContentPartPr/>
              <p14:nvPr/>
            </p14:nvContentPartPr>
            <p14:xfrm>
              <a:off x="-876390" y="10869870"/>
              <a:ext cx="360" cy="27000"/>
            </p14:xfrm>
          </p:contentPart>
        </mc:Choice>
        <mc:Fallback xmlns="">
          <p:pic>
            <p:nvPicPr>
              <p:cNvPr id="42" name="Freihand 41">
                <a:extLst>
                  <a:ext uri="{FF2B5EF4-FFF2-40B4-BE49-F238E27FC236}">
                    <a16:creationId xmlns:a16="http://schemas.microsoft.com/office/drawing/2014/main" id="{9332FBC4-3625-90E3-D412-BF410D52750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-885030" y="10860870"/>
                <a:ext cx="18000" cy="44640"/>
              </a:xfrm>
              <a:prstGeom prst="rect">
                <a:avLst/>
              </a:prstGeom>
            </p:spPr>
          </p:pic>
        </mc:Fallback>
      </mc:AlternateContent>
      <p:pic>
        <p:nvPicPr>
          <p:cNvPr id="13" name="Grafik 12">
            <a:extLst>
              <a:ext uri="{FF2B5EF4-FFF2-40B4-BE49-F238E27FC236}">
                <a16:creationId xmlns:a16="http://schemas.microsoft.com/office/drawing/2014/main" id="{52FDBB0B-E27C-78E9-54E2-D2FA7E37324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795837" y="6396037"/>
            <a:ext cx="9526" cy="9526"/>
          </a:xfrm>
          <a:prstGeom prst="rect">
            <a:avLst/>
          </a:prstGeom>
        </p:spPr>
      </p:pic>
      <p:pic>
        <p:nvPicPr>
          <p:cNvPr id="17" name="Grafik 16" descr="Ein Bild, das Text, Screenshot, Design enthält.&#10;&#10;Automatisch generierte Beschreibung">
            <a:extLst>
              <a:ext uri="{FF2B5EF4-FFF2-40B4-BE49-F238E27FC236}">
                <a16:creationId xmlns:a16="http://schemas.microsoft.com/office/drawing/2014/main" id="{C8FDB163-C5C0-58D4-067B-4BA6EE063A8F}"/>
              </a:ext>
            </a:extLst>
          </p:cNvPr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459"/>
          <a:stretch/>
        </p:blipFill>
        <p:spPr>
          <a:xfrm>
            <a:off x="714375" y="735359"/>
            <a:ext cx="3077917" cy="2373482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93D0429E-D1C9-2E6A-3A02-1064F71CF3F8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15194" y="11852210"/>
            <a:ext cx="853815" cy="795789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D94E072-6ECA-48DF-9B14-38222C5F23B7}"/>
              </a:ext>
            </a:extLst>
          </p:cNvPr>
          <p:cNvSpPr txBox="1"/>
          <p:nvPr/>
        </p:nvSpPr>
        <p:spPr>
          <a:xfrm>
            <a:off x="4330067" y="7922310"/>
            <a:ext cx="4726329" cy="178510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sz="1400" b="1" dirty="0"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</a:p>
          <a:p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Mit unserem Netzwerk erreichen wir:</a:t>
            </a:r>
          </a:p>
          <a:p>
            <a:pPr marL="177800" indent="-17780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142 Familienzentren</a:t>
            </a:r>
          </a:p>
          <a:p>
            <a:pPr marL="177800" indent="-17780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24 Begegnungsorte mit ähnlichen Zielen</a:t>
            </a:r>
          </a:p>
          <a:p>
            <a:pPr marL="177800" indent="-17780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16 Interkulturelle Müttertreffs</a:t>
            </a:r>
          </a:p>
          <a:p>
            <a:pPr marL="177800" indent="-17780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Stiftungen, Bundesämter, kantonale Fachstellen  </a:t>
            </a:r>
          </a:p>
          <a:p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Unsere Kommunikationsmittel: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Website </a:t>
            </a: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  <a:hlinkClick r:id="rId26"/>
              </a:rPr>
              <a:t>https://www.bildungundfamilie.ch/</a:t>
            </a:r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  <a:hlinkClick r:id="rId27"/>
              </a:rPr>
              <a:t>Monatliche INFO-POST</a:t>
            </a:r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>
            <a:hlinkClick r:id="rId28"/>
            <a:extLst>
              <a:ext uri="{FF2B5EF4-FFF2-40B4-BE49-F238E27FC236}">
                <a16:creationId xmlns:a16="http://schemas.microsoft.com/office/drawing/2014/main" id="{1D16BA89-3ED7-52B9-3FAC-003980A6DA49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599" y="9212594"/>
            <a:ext cx="456835" cy="4111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rafik 7">
            <a:hlinkClick r:id="rId30"/>
            <a:extLst>
              <a:ext uri="{FF2B5EF4-FFF2-40B4-BE49-F238E27FC236}">
                <a16:creationId xmlns:a16="http://schemas.microsoft.com/office/drawing/2014/main" id="{81A9C7EC-5FD6-6497-2AA6-7FDAACD07A85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001" y="9185947"/>
            <a:ext cx="456835" cy="43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rafik 11">
            <a:hlinkClick r:id="rId32"/>
            <a:extLst>
              <a:ext uri="{FF2B5EF4-FFF2-40B4-BE49-F238E27FC236}">
                <a16:creationId xmlns:a16="http://schemas.microsoft.com/office/drawing/2014/main" id="{170CDD9B-2870-17DD-7EA9-C4F348B21AC1}"/>
              </a:ext>
            </a:extLst>
          </p:cNvPr>
          <p:cNvPicPr>
            <a:picLocks noChangeAspect="1"/>
          </p:cNvPicPr>
          <p:nvPr/>
        </p:nvPicPr>
        <p:blipFill>
          <a:blip r:embed="rId2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684" y="9169745"/>
            <a:ext cx="456834" cy="43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7712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ECEC9865BBB74CB561126613ED6CA8" ma:contentTypeVersion="14" ma:contentTypeDescription="Ein neues Dokument erstellen." ma:contentTypeScope="" ma:versionID="d1bc57fbc2af4eeb5ac9597a9463c04d">
  <xsd:schema xmlns:xsd="http://www.w3.org/2001/XMLSchema" xmlns:xs="http://www.w3.org/2001/XMLSchema" xmlns:p="http://schemas.microsoft.com/office/2006/metadata/properties" xmlns:ns3="9e862e8f-1186-483e-9bea-c4105033a274" targetNamespace="http://schemas.microsoft.com/office/2006/metadata/properties" ma:root="true" ma:fieldsID="9db1d2b8613ce8916117a98a183b5452" ns3:_="">
    <xsd:import namespace="9e862e8f-1186-483e-9bea-c4105033a2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62e8f-1186-483e-9bea-c4105033a2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e862e8f-1186-483e-9bea-c4105033a27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F73B8-C1D8-41BD-9FB2-DF380C5F8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62e8f-1186-483e-9bea-c4105033a2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82A5D6-9829-48D4-A846-FEBE33042E99}">
  <ds:schemaRefs>
    <ds:schemaRef ds:uri="http://purl.org/dc/elements/1.1/"/>
    <ds:schemaRef ds:uri="9e862e8f-1186-483e-9bea-c4105033a274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147902F-E06C-4861-991A-62CE17F8E3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514</Words>
  <Application>Microsoft Office PowerPoint</Application>
  <PresentationFormat>A3-Papier (297 x 420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Maya Mulle</dc:creator>
  <cp:lastModifiedBy>Maya Mulle</cp:lastModifiedBy>
  <cp:revision>59</cp:revision>
  <cp:lastPrinted>2022-10-20T08:34:01Z</cp:lastPrinted>
  <dcterms:created xsi:type="dcterms:W3CDTF">2020-10-10T13:46:16Z</dcterms:created>
  <dcterms:modified xsi:type="dcterms:W3CDTF">2024-12-29T13:20:17Z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0x010100D9ECEC9865BBB74CB561126613ED6CA8</vt:lpwstr>
  </property>
</Properties>
</file>