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sldIdLst>
    <p:sldId id="256" r:id="rId2"/>
    <p:sldId id="258" r:id="rId3"/>
  </p:sldIdLst>
  <p:sldSz cx="9601200" cy="128016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30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DBED569-4797-4DF1-A0F4-6AAB3CD982D8}" styleName="Helle Formatvorlage 3 - Akz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8" d="100"/>
          <a:sy n="58" d="100"/>
        </p:scale>
        <p:origin x="2958" y="90"/>
      </p:cViewPr>
      <p:guideLst>
        <p:guide orient="horz" pos="4032"/>
        <p:guide pos="3024"/>
      </p:guideLst>
    </p:cSldViewPr>
  </p:slideViewPr>
  <p:notesTextViewPr>
    <p:cViewPr>
      <p:scale>
        <a:sx n="1" d="1"/>
        <a:sy n="1" d="1"/>
      </p:scale>
      <p:origin x="0" y="0"/>
    </p:cViewPr>
  </p:notesTextViewPr>
  <p:sorterViewPr>
    <p:cViewPr>
      <p:scale>
        <a:sx n="158" d="100"/>
        <a:sy n="15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de-CH" dirty="0"/>
          </a:p>
        </p:txBody>
      </p:sp>
      <p:sp>
        <p:nvSpPr>
          <p:cNvPr id="3" name="Datumsplatzhalter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4F63B93D-9BBB-4703-8FBB-BE18D0E311BE}" type="datetimeFigureOut">
              <a:rPr lang="de-CH" smtClean="0"/>
              <a:t>07.02.2022</a:t>
            </a:fld>
            <a:endParaRPr lang="de-CH" dirty="0"/>
          </a:p>
        </p:txBody>
      </p:sp>
      <p:sp>
        <p:nvSpPr>
          <p:cNvPr id="4" name="Folienbildplatzhalt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91440" tIns="45720" rIns="91440" bIns="45720" rtlCol="0" anchor="ctr"/>
          <a:lstStyle/>
          <a:p>
            <a:endParaRPr lang="de-CH" dirty="0"/>
          </a:p>
        </p:txBody>
      </p:sp>
      <p:sp>
        <p:nvSpPr>
          <p:cNvPr id="5" name="Notizenplatzhalt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CH"/>
          </a:p>
        </p:txBody>
      </p:sp>
      <p:sp>
        <p:nvSpPr>
          <p:cNvPr id="6" name="Fußzeilenplatzhalt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de-CH" dirty="0"/>
          </a:p>
        </p:txBody>
      </p:sp>
      <p:sp>
        <p:nvSpPr>
          <p:cNvPr id="7" name="Foliennummernplatzhalt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7E8C42E8-CF75-4A08-A382-ABF9DD68F8A4}" type="slidenum">
              <a:rPr lang="de-CH" smtClean="0"/>
              <a:t>‹Nr.›</a:t>
            </a:fld>
            <a:endParaRPr lang="de-CH" dirty="0"/>
          </a:p>
        </p:txBody>
      </p:sp>
    </p:spTree>
    <p:extLst>
      <p:ext uri="{BB962C8B-B14F-4D97-AF65-F5344CB8AC3E}">
        <p14:creationId xmlns:p14="http://schemas.microsoft.com/office/powerpoint/2010/main" val="11486783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de-DE"/>
              <a:t>Mastertitelformat bearbeiten</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r>
              <a:rPr lang="de-CH" dirty="0"/>
              <a:t>05.08.2021</a:t>
            </a:r>
          </a:p>
        </p:txBody>
      </p:sp>
      <p:sp>
        <p:nvSpPr>
          <p:cNvPr id="5" name="Footer Placeholder 4"/>
          <p:cNvSpPr>
            <a:spLocks noGrp="1"/>
          </p:cNvSpPr>
          <p:nvPr>
            <p:ph type="ftr" sz="quarter" idx="11"/>
          </p:nvPr>
        </p:nvSpPr>
        <p:spPr/>
        <p:txBody>
          <a:bodyPr/>
          <a:lstStyle/>
          <a:p>
            <a:r>
              <a:rPr lang="de-CH" dirty="0"/>
              <a:t>erstellt August 2021</a:t>
            </a:r>
          </a:p>
        </p:txBody>
      </p:sp>
      <p:sp>
        <p:nvSpPr>
          <p:cNvPr id="6" name="Slide Number Placeholder 5"/>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2525026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CH" dirty="0"/>
              <a:t>05.08.2021</a:t>
            </a:r>
          </a:p>
        </p:txBody>
      </p:sp>
      <p:sp>
        <p:nvSpPr>
          <p:cNvPr id="5" name="Footer Placeholder 4"/>
          <p:cNvSpPr>
            <a:spLocks noGrp="1"/>
          </p:cNvSpPr>
          <p:nvPr>
            <p:ph type="ftr" sz="quarter" idx="11"/>
          </p:nvPr>
        </p:nvSpPr>
        <p:spPr/>
        <p:txBody>
          <a:bodyPr/>
          <a:lstStyle/>
          <a:p>
            <a:r>
              <a:rPr lang="de-CH" dirty="0"/>
              <a:t>erstellt August 2021</a:t>
            </a:r>
          </a:p>
        </p:txBody>
      </p:sp>
      <p:sp>
        <p:nvSpPr>
          <p:cNvPr id="6" name="Slide Number Placeholder 5"/>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2766689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CH" dirty="0"/>
              <a:t>05.08.2021</a:t>
            </a:r>
          </a:p>
        </p:txBody>
      </p:sp>
      <p:sp>
        <p:nvSpPr>
          <p:cNvPr id="5" name="Footer Placeholder 4"/>
          <p:cNvSpPr>
            <a:spLocks noGrp="1"/>
          </p:cNvSpPr>
          <p:nvPr>
            <p:ph type="ftr" sz="quarter" idx="11"/>
          </p:nvPr>
        </p:nvSpPr>
        <p:spPr/>
        <p:txBody>
          <a:bodyPr/>
          <a:lstStyle/>
          <a:p>
            <a:r>
              <a:rPr lang="de-CH" dirty="0"/>
              <a:t>erstellt August 2021</a:t>
            </a:r>
          </a:p>
        </p:txBody>
      </p:sp>
      <p:sp>
        <p:nvSpPr>
          <p:cNvPr id="6" name="Slide Number Placeholder 5"/>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19456000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r>
              <a:rPr lang="de-CH" dirty="0"/>
              <a:t>05.08.2021</a:t>
            </a:r>
          </a:p>
        </p:txBody>
      </p:sp>
      <p:sp>
        <p:nvSpPr>
          <p:cNvPr id="5" name="Footer Placeholder 4"/>
          <p:cNvSpPr>
            <a:spLocks noGrp="1"/>
          </p:cNvSpPr>
          <p:nvPr>
            <p:ph type="ftr" sz="quarter" idx="11"/>
          </p:nvPr>
        </p:nvSpPr>
        <p:spPr/>
        <p:txBody>
          <a:bodyPr/>
          <a:lstStyle/>
          <a:p>
            <a:r>
              <a:rPr lang="de-CH" dirty="0"/>
              <a:t>erstellt August 2021</a:t>
            </a:r>
          </a:p>
        </p:txBody>
      </p:sp>
      <p:sp>
        <p:nvSpPr>
          <p:cNvPr id="6" name="Slide Number Placeholder 5"/>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8978040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de-DE"/>
              <a:t>Mastertitelformat bearbeiten</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r>
              <a:rPr lang="de-CH" dirty="0"/>
              <a:t>05.08.2021</a:t>
            </a:r>
          </a:p>
        </p:txBody>
      </p:sp>
      <p:sp>
        <p:nvSpPr>
          <p:cNvPr id="5" name="Footer Placeholder 4"/>
          <p:cNvSpPr>
            <a:spLocks noGrp="1"/>
          </p:cNvSpPr>
          <p:nvPr>
            <p:ph type="ftr" sz="quarter" idx="11"/>
          </p:nvPr>
        </p:nvSpPr>
        <p:spPr/>
        <p:txBody>
          <a:bodyPr/>
          <a:lstStyle/>
          <a:p>
            <a:r>
              <a:rPr lang="de-CH" dirty="0"/>
              <a:t>erstellt August 2021</a:t>
            </a:r>
          </a:p>
        </p:txBody>
      </p:sp>
      <p:sp>
        <p:nvSpPr>
          <p:cNvPr id="6" name="Slide Number Placeholder 5"/>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24334684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r>
              <a:rPr lang="de-CH" dirty="0"/>
              <a:t>05.08.2021</a:t>
            </a:r>
          </a:p>
        </p:txBody>
      </p:sp>
      <p:sp>
        <p:nvSpPr>
          <p:cNvPr id="6" name="Footer Placeholder 5"/>
          <p:cNvSpPr>
            <a:spLocks noGrp="1"/>
          </p:cNvSpPr>
          <p:nvPr>
            <p:ph type="ftr" sz="quarter" idx="11"/>
          </p:nvPr>
        </p:nvSpPr>
        <p:spPr/>
        <p:txBody>
          <a:bodyPr/>
          <a:lstStyle/>
          <a:p>
            <a:r>
              <a:rPr lang="de-CH" dirty="0"/>
              <a:t>erstellt August 2021</a:t>
            </a:r>
          </a:p>
        </p:txBody>
      </p:sp>
      <p:sp>
        <p:nvSpPr>
          <p:cNvPr id="7" name="Slide Number Placeholder 6"/>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12787247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de-DE"/>
              <a:t>Mastertitelformat bearbeiten</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de-DE"/>
              <a:t>Mastertextformat bearbeiten</a:t>
            </a:r>
          </a:p>
        </p:txBody>
      </p:sp>
      <p:sp>
        <p:nvSpPr>
          <p:cNvPr id="4" name="Content Placeholder 3"/>
          <p:cNvSpPr>
            <a:spLocks noGrp="1"/>
          </p:cNvSpPr>
          <p:nvPr>
            <p:ph sz="half" idx="2"/>
          </p:nvPr>
        </p:nvSpPr>
        <p:spPr>
          <a:xfrm>
            <a:off x="661334" y="4676140"/>
            <a:ext cx="4061757" cy="68778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de-DE"/>
              <a:t>Mastertextformat bearbeiten</a:t>
            </a:r>
          </a:p>
        </p:txBody>
      </p:sp>
      <p:sp>
        <p:nvSpPr>
          <p:cNvPr id="6" name="Content Placeholder 5"/>
          <p:cNvSpPr>
            <a:spLocks noGrp="1"/>
          </p:cNvSpPr>
          <p:nvPr>
            <p:ph sz="quarter" idx="4"/>
          </p:nvPr>
        </p:nvSpPr>
        <p:spPr>
          <a:xfrm>
            <a:off x="4860608" y="4676140"/>
            <a:ext cx="4081761" cy="687789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r>
              <a:rPr lang="de-CH" dirty="0"/>
              <a:t>05.08.2021</a:t>
            </a:r>
          </a:p>
        </p:txBody>
      </p:sp>
      <p:sp>
        <p:nvSpPr>
          <p:cNvPr id="8" name="Footer Placeholder 7"/>
          <p:cNvSpPr>
            <a:spLocks noGrp="1"/>
          </p:cNvSpPr>
          <p:nvPr>
            <p:ph type="ftr" sz="quarter" idx="11"/>
          </p:nvPr>
        </p:nvSpPr>
        <p:spPr/>
        <p:txBody>
          <a:bodyPr/>
          <a:lstStyle/>
          <a:p>
            <a:r>
              <a:rPr lang="de-CH" dirty="0"/>
              <a:t>erstellt August 2021</a:t>
            </a:r>
          </a:p>
        </p:txBody>
      </p:sp>
      <p:sp>
        <p:nvSpPr>
          <p:cNvPr id="9" name="Slide Number Placeholder 8"/>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9904217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r>
              <a:rPr lang="de-CH" dirty="0"/>
              <a:t>05.08.2021</a:t>
            </a:r>
          </a:p>
        </p:txBody>
      </p:sp>
      <p:sp>
        <p:nvSpPr>
          <p:cNvPr id="4" name="Footer Placeholder 3"/>
          <p:cNvSpPr>
            <a:spLocks noGrp="1"/>
          </p:cNvSpPr>
          <p:nvPr>
            <p:ph type="ftr" sz="quarter" idx="11"/>
          </p:nvPr>
        </p:nvSpPr>
        <p:spPr/>
        <p:txBody>
          <a:bodyPr/>
          <a:lstStyle/>
          <a:p>
            <a:r>
              <a:rPr lang="de-CH" dirty="0"/>
              <a:t>erstellt August 2021</a:t>
            </a:r>
          </a:p>
        </p:txBody>
      </p:sp>
      <p:sp>
        <p:nvSpPr>
          <p:cNvPr id="5" name="Slide Number Placeholder 4"/>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3067876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de-CH" dirty="0"/>
              <a:t>05.08.2021</a:t>
            </a:r>
          </a:p>
        </p:txBody>
      </p:sp>
      <p:sp>
        <p:nvSpPr>
          <p:cNvPr id="3" name="Footer Placeholder 2"/>
          <p:cNvSpPr>
            <a:spLocks noGrp="1"/>
          </p:cNvSpPr>
          <p:nvPr>
            <p:ph type="ftr" sz="quarter" idx="11"/>
          </p:nvPr>
        </p:nvSpPr>
        <p:spPr/>
        <p:txBody>
          <a:bodyPr/>
          <a:lstStyle/>
          <a:p>
            <a:r>
              <a:rPr lang="de-CH" dirty="0"/>
              <a:t>erstellt August 2021</a:t>
            </a:r>
          </a:p>
        </p:txBody>
      </p:sp>
      <p:sp>
        <p:nvSpPr>
          <p:cNvPr id="4" name="Slide Number Placeholder 3"/>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3803283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de-DE"/>
              <a:t>Mastertitelformat bearbeiten</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de-DE"/>
              <a:t>Mastertextformat bearbeiten</a:t>
            </a:r>
          </a:p>
        </p:txBody>
      </p:sp>
      <p:sp>
        <p:nvSpPr>
          <p:cNvPr id="5" name="Date Placeholder 4"/>
          <p:cNvSpPr>
            <a:spLocks noGrp="1"/>
          </p:cNvSpPr>
          <p:nvPr>
            <p:ph type="dt" sz="half" idx="10"/>
          </p:nvPr>
        </p:nvSpPr>
        <p:spPr/>
        <p:txBody>
          <a:bodyPr/>
          <a:lstStyle/>
          <a:p>
            <a:r>
              <a:rPr lang="de-CH" dirty="0"/>
              <a:t>05.08.2021</a:t>
            </a:r>
          </a:p>
        </p:txBody>
      </p:sp>
      <p:sp>
        <p:nvSpPr>
          <p:cNvPr id="6" name="Footer Placeholder 5"/>
          <p:cNvSpPr>
            <a:spLocks noGrp="1"/>
          </p:cNvSpPr>
          <p:nvPr>
            <p:ph type="ftr" sz="quarter" idx="11"/>
          </p:nvPr>
        </p:nvSpPr>
        <p:spPr/>
        <p:txBody>
          <a:bodyPr/>
          <a:lstStyle/>
          <a:p>
            <a:r>
              <a:rPr lang="de-CH" dirty="0"/>
              <a:t>erstellt August 2021</a:t>
            </a:r>
          </a:p>
        </p:txBody>
      </p:sp>
      <p:sp>
        <p:nvSpPr>
          <p:cNvPr id="7" name="Slide Number Placeholder 6"/>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13752336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de-DE"/>
              <a:t>Mastertitelformat bearbeiten</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de-DE"/>
              <a:t>Mastertextformat bearbeiten</a:t>
            </a:r>
          </a:p>
        </p:txBody>
      </p:sp>
      <p:sp>
        <p:nvSpPr>
          <p:cNvPr id="5" name="Date Placeholder 4"/>
          <p:cNvSpPr>
            <a:spLocks noGrp="1"/>
          </p:cNvSpPr>
          <p:nvPr>
            <p:ph type="dt" sz="half" idx="10"/>
          </p:nvPr>
        </p:nvSpPr>
        <p:spPr/>
        <p:txBody>
          <a:bodyPr/>
          <a:lstStyle/>
          <a:p>
            <a:r>
              <a:rPr lang="de-CH" dirty="0"/>
              <a:t>05.08.2021</a:t>
            </a:r>
          </a:p>
        </p:txBody>
      </p:sp>
      <p:sp>
        <p:nvSpPr>
          <p:cNvPr id="6" name="Footer Placeholder 5"/>
          <p:cNvSpPr>
            <a:spLocks noGrp="1"/>
          </p:cNvSpPr>
          <p:nvPr>
            <p:ph type="ftr" sz="quarter" idx="11"/>
          </p:nvPr>
        </p:nvSpPr>
        <p:spPr/>
        <p:txBody>
          <a:bodyPr/>
          <a:lstStyle/>
          <a:p>
            <a:r>
              <a:rPr lang="de-CH" dirty="0"/>
              <a:t>erstellt August 2021</a:t>
            </a:r>
          </a:p>
        </p:txBody>
      </p:sp>
      <p:sp>
        <p:nvSpPr>
          <p:cNvPr id="7" name="Slide Number Placeholder 6"/>
          <p:cNvSpPr>
            <a:spLocks noGrp="1"/>
          </p:cNvSpPr>
          <p:nvPr>
            <p:ph type="sldNum" sz="quarter" idx="12"/>
          </p:nvPr>
        </p:nvSpPr>
        <p:spPr/>
        <p:txBody>
          <a:bodyPr/>
          <a:lstStyle/>
          <a:p>
            <a:fld id="{4ECCE110-81DE-479D-B1D5-22566D76DED1}" type="slidenum">
              <a:rPr lang="de-CH" smtClean="0"/>
              <a:t>‹Nr.›</a:t>
            </a:fld>
            <a:endParaRPr lang="de-CH" dirty="0"/>
          </a:p>
        </p:txBody>
      </p:sp>
    </p:spTree>
    <p:extLst>
      <p:ext uri="{BB962C8B-B14F-4D97-AF65-F5344CB8AC3E}">
        <p14:creationId xmlns:p14="http://schemas.microsoft.com/office/powerpoint/2010/main" val="40312283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r>
              <a:rPr lang="de-CH" dirty="0"/>
              <a:t>05.08.2021</a:t>
            </a:r>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r>
              <a:rPr lang="de-CH" dirty="0"/>
              <a:t>erstellt August 2021</a:t>
            </a:r>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4ECCE110-81DE-479D-B1D5-22566D76DED1}" type="slidenum">
              <a:rPr lang="de-CH" smtClean="0"/>
              <a:t>‹Nr.›</a:t>
            </a:fld>
            <a:endParaRPr lang="de-CH" dirty="0"/>
          </a:p>
        </p:txBody>
      </p:sp>
    </p:spTree>
    <p:extLst>
      <p:ext uri="{BB962C8B-B14F-4D97-AF65-F5344CB8AC3E}">
        <p14:creationId xmlns:p14="http://schemas.microsoft.com/office/powerpoint/2010/main" val="31974501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960120" rtl="0" eaLnBrk="1" latinLnBrk="0" hangingPunct="1">
        <a:lnSpc>
          <a:spcPct val="90000"/>
        </a:lnSpc>
        <a:spcBef>
          <a:spcPct val="0"/>
        </a:spcBef>
        <a:buNone/>
        <a:defRPr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sz="1890" kern="1200">
          <a:solidFill>
            <a:schemeClr val="tx1"/>
          </a:solidFill>
          <a:latin typeface="+mn-lt"/>
          <a:ea typeface="+mn-ea"/>
          <a:cs typeface="+mn-cs"/>
        </a:defRPr>
      </a:lvl9pPr>
    </p:bodyStyle>
    <p:otherStyle>
      <a:defPPr>
        <a:defRPr lang="en-US"/>
      </a:defPPr>
      <a:lvl1pPr marL="0" algn="l" defTabSz="960120" rtl="0" eaLnBrk="1" latinLnBrk="0" hangingPunct="1">
        <a:defRPr sz="1890" kern="1200">
          <a:solidFill>
            <a:schemeClr val="tx1"/>
          </a:solidFill>
          <a:latin typeface="+mn-lt"/>
          <a:ea typeface="+mn-ea"/>
          <a:cs typeface="+mn-cs"/>
        </a:defRPr>
      </a:lvl1pPr>
      <a:lvl2pPr marL="480060" algn="l" defTabSz="960120" rtl="0" eaLnBrk="1" latinLnBrk="0" hangingPunct="1">
        <a:defRPr sz="1890" kern="1200">
          <a:solidFill>
            <a:schemeClr val="tx1"/>
          </a:solidFill>
          <a:latin typeface="+mn-lt"/>
          <a:ea typeface="+mn-ea"/>
          <a:cs typeface="+mn-cs"/>
        </a:defRPr>
      </a:lvl2pPr>
      <a:lvl3pPr marL="960120" algn="l" defTabSz="960120" rtl="0" eaLnBrk="1" latinLnBrk="0" hangingPunct="1">
        <a:defRPr sz="1890" kern="1200">
          <a:solidFill>
            <a:schemeClr val="tx1"/>
          </a:solidFill>
          <a:latin typeface="+mn-lt"/>
          <a:ea typeface="+mn-ea"/>
          <a:cs typeface="+mn-cs"/>
        </a:defRPr>
      </a:lvl3pPr>
      <a:lvl4pPr marL="1440180" algn="l" defTabSz="960120" rtl="0" eaLnBrk="1" latinLnBrk="0" hangingPunct="1">
        <a:defRPr sz="1890" kern="1200">
          <a:solidFill>
            <a:schemeClr val="tx1"/>
          </a:solidFill>
          <a:latin typeface="+mn-lt"/>
          <a:ea typeface="+mn-ea"/>
          <a:cs typeface="+mn-cs"/>
        </a:defRPr>
      </a:lvl4pPr>
      <a:lvl5pPr marL="1920240" algn="l" defTabSz="960120" rtl="0" eaLnBrk="1" latinLnBrk="0" hangingPunct="1">
        <a:defRPr sz="1890" kern="1200">
          <a:solidFill>
            <a:schemeClr val="tx1"/>
          </a:solidFill>
          <a:latin typeface="+mn-lt"/>
          <a:ea typeface="+mn-ea"/>
          <a:cs typeface="+mn-cs"/>
        </a:defRPr>
      </a:lvl5pPr>
      <a:lvl6pPr marL="2400300" algn="l" defTabSz="960120" rtl="0" eaLnBrk="1" latinLnBrk="0" hangingPunct="1">
        <a:defRPr sz="1890" kern="1200">
          <a:solidFill>
            <a:schemeClr val="tx1"/>
          </a:solidFill>
          <a:latin typeface="+mn-lt"/>
          <a:ea typeface="+mn-ea"/>
          <a:cs typeface="+mn-cs"/>
        </a:defRPr>
      </a:lvl6pPr>
      <a:lvl7pPr marL="2880360" algn="l" defTabSz="960120" rtl="0" eaLnBrk="1" latinLnBrk="0" hangingPunct="1">
        <a:defRPr sz="1890" kern="1200">
          <a:solidFill>
            <a:schemeClr val="tx1"/>
          </a:solidFill>
          <a:latin typeface="+mn-lt"/>
          <a:ea typeface="+mn-ea"/>
          <a:cs typeface="+mn-cs"/>
        </a:defRPr>
      </a:lvl7pPr>
      <a:lvl8pPr marL="3360420" algn="l" defTabSz="960120" rtl="0" eaLnBrk="1" latinLnBrk="0" hangingPunct="1">
        <a:defRPr sz="1890" kern="1200">
          <a:solidFill>
            <a:schemeClr val="tx1"/>
          </a:solidFill>
          <a:latin typeface="+mn-lt"/>
          <a:ea typeface="+mn-ea"/>
          <a:cs typeface="+mn-cs"/>
        </a:defRPr>
      </a:lvl8pPr>
      <a:lvl9pPr marL="3840480" algn="l" defTabSz="960120" rtl="0" eaLnBrk="1" latinLnBrk="0" hangingPunct="1">
        <a:defRPr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lexikon.stangl.eu/21360/transition" TargetMode="External"/><Relationship Id="rId7" Type="http://schemas.openxmlformats.org/officeDocument/2006/relationships/image" Target="../media/image4.png"/><Relationship Id="rId2" Type="http://schemas.openxmlformats.org/officeDocument/2006/relationships/hyperlink" Target="mailto:mulle@bildungundfamilie.ch" TargetMode="Externa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jp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a:extLst>
              <a:ext uri="{FF2B5EF4-FFF2-40B4-BE49-F238E27FC236}">
                <a16:creationId xmlns:a16="http://schemas.microsoft.com/office/drawing/2014/main" id="{79F6CCF3-871F-414A-9FCB-3DA23DF36BA2}"/>
              </a:ext>
            </a:extLst>
          </p:cNvPr>
          <p:cNvSpPr txBox="1"/>
          <p:nvPr/>
        </p:nvSpPr>
        <p:spPr>
          <a:xfrm>
            <a:off x="364478" y="570422"/>
            <a:ext cx="8095476" cy="830997"/>
          </a:xfrm>
          <a:prstGeom prst="rect">
            <a:avLst/>
          </a:prstGeom>
          <a:noFill/>
        </p:spPr>
        <p:txBody>
          <a:bodyPr wrap="square" rtlCol="0">
            <a:spAutoFit/>
          </a:bodyPr>
          <a:lstStyle/>
          <a:p>
            <a:pPr algn="ctr"/>
            <a:r>
              <a:rPr lang="de-CH" sz="2400" b="1" dirty="0">
                <a:solidFill>
                  <a:schemeClr val="accent5">
                    <a:lumMod val="75000"/>
                  </a:schemeClr>
                </a:solidFill>
              </a:rPr>
              <a:t>Merkblatt Transition in den Kindergarten – Eltern begleiten ihr Kind in den Kindergarten</a:t>
            </a:r>
          </a:p>
        </p:txBody>
      </p:sp>
      <p:sp>
        <p:nvSpPr>
          <p:cNvPr id="17" name="Textfeld 16">
            <a:extLst>
              <a:ext uri="{FF2B5EF4-FFF2-40B4-BE49-F238E27FC236}">
                <a16:creationId xmlns:a16="http://schemas.microsoft.com/office/drawing/2014/main" id="{C91A6718-F1C3-49B8-8C26-190E9E9E11C6}"/>
              </a:ext>
            </a:extLst>
          </p:cNvPr>
          <p:cNvSpPr txBox="1"/>
          <p:nvPr/>
        </p:nvSpPr>
        <p:spPr>
          <a:xfrm>
            <a:off x="8238653" y="12532296"/>
            <a:ext cx="1102733" cy="246221"/>
          </a:xfrm>
          <a:prstGeom prst="rect">
            <a:avLst/>
          </a:prstGeom>
          <a:noFill/>
        </p:spPr>
        <p:txBody>
          <a:bodyPr wrap="square" rtlCol="0">
            <a:spAutoFit/>
          </a:bodyPr>
          <a:lstStyle/>
          <a:p>
            <a:pPr algn="r"/>
            <a:r>
              <a:rPr lang="de-CH" sz="1000" dirty="0"/>
              <a:t>Seite 1</a:t>
            </a:r>
          </a:p>
        </p:txBody>
      </p:sp>
      <p:sp>
        <p:nvSpPr>
          <p:cNvPr id="16" name="Textfeld 15">
            <a:extLst>
              <a:ext uri="{FF2B5EF4-FFF2-40B4-BE49-F238E27FC236}">
                <a16:creationId xmlns:a16="http://schemas.microsoft.com/office/drawing/2014/main" id="{765405C2-DFA9-4CCA-B016-E2D1C6774498}"/>
              </a:ext>
            </a:extLst>
          </p:cNvPr>
          <p:cNvSpPr txBox="1"/>
          <p:nvPr/>
        </p:nvSpPr>
        <p:spPr>
          <a:xfrm>
            <a:off x="24721" y="12532296"/>
            <a:ext cx="8582025" cy="246221"/>
          </a:xfrm>
          <a:prstGeom prst="rect">
            <a:avLst/>
          </a:prstGeom>
          <a:noFill/>
        </p:spPr>
        <p:txBody>
          <a:bodyPr wrap="square" rtlCol="0">
            <a:spAutoFit/>
          </a:bodyPr>
          <a:lstStyle/>
          <a:p>
            <a:r>
              <a:rPr lang="de-CH" sz="1000" dirty="0"/>
              <a:t>Netzwerk Bildung und Familie, Maya Mulle,  Bergstrasse 4, 8157 Dielsdorf, Tel. 044 380 03 10, </a:t>
            </a:r>
            <a:r>
              <a:rPr lang="de-CH" sz="1000" dirty="0">
                <a:hlinkClick r:id="rId2"/>
              </a:rPr>
              <a:t>mulle@bildungundfamilie.ch</a:t>
            </a:r>
            <a:r>
              <a:rPr lang="de-CH" sz="1000" dirty="0"/>
              <a:t>, bildungundfamilie.ch</a:t>
            </a:r>
          </a:p>
        </p:txBody>
      </p:sp>
      <p:sp>
        <p:nvSpPr>
          <p:cNvPr id="2" name="AutoShape 2" descr="Logo Einwohnergemeinde Frenkendorf">
            <a:extLst>
              <a:ext uri="{FF2B5EF4-FFF2-40B4-BE49-F238E27FC236}">
                <a16:creationId xmlns:a16="http://schemas.microsoft.com/office/drawing/2014/main" id="{F71602DB-868F-4A5F-AFB0-E72255B6491B}"/>
              </a:ext>
            </a:extLst>
          </p:cNvPr>
          <p:cNvSpPr>
            <a:spLocks noChangeAspect="1" noChangeArrowheads="1"/>
          </p:cNvSpPr>
          <p:nvPr/>
        </p:nvSpPr>
        <p:spPr bwMode="auto">
          <a:xfrm>
            <a:off x="4648200" y="6248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dirty="0"/>
          </a:p>
        </p:txBody>
      </p:sp>
      <p:sp>
        <p:nvSpPr>
          <p:cNvPr id="5" name="AutoShape 4" descr="Logo Einwohnergemeinde Frenkendorf">
            <a:extLst>
              <a:ext uri="{FF2B5EF4-FFF2-40B4-BE49-F238E27FC236}">
                <a16:creationId xmlns:a16="http://schemas.microsoft.com/office/drawing/2014/main" id="{9E407E97-63A1-4066-83BA-FC7D5F6E89EF}"/>
              </a:ext>
            </a:extLst>
          </p:cNvPr>
          <p:cNvSpPr>
            <a:spLocks noChangeAspect="1" noChangeArrowheads="1"/>
          </p:cNvSpPr>
          <p:nvPr/>
        </p:nvSpPr>
        <p:spPr bwMode="auto">
          <a:xfrm>
            <a:off x="4800600" y="6400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CH" dirty="0"/>
          </a:p>
        </p:txBody>
      </p:sp>
      <p:sp>
        <p:nvSpPr>
          <p:cNvPr id="19" name="Abgerundetes Rechteck 2">
            <a:extLst>
              <a:ext uri="{FF2B5EF4-FFF2-40B4-BE49-F238E27FC236}">
                <a16:creationId xmlns:a16="http://schemas.microsoft.com/office/drawing/2014/main" id="{6C5AD7A8-19FB-4EF3-B0A5-C5829BEA4576}"/>
              </a:ext>
            </a:extLst>
          </p:cNvPr>
          <p:cNvSpPr/>
          <p:nvPr/>
        </p:nvSpPr>
        <p:spPr>
          <a:xfrm>
            <a:off x="4131299" y="1492406"/>
            <a:ext cx="5130800" cy="3910511"/>
          </a:xfrm>
          <a:prstGeom prst="roundRect">
            <a:avLst/>
          </a:prstGeom>
          <a:ln w="38100"/>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de-CH" sz="1200" b="1" dirty="0">
                <a:solidFill>
                  <a:schemeClr val="accent5">
                    <a:lumMod val="75000"/>
                  </a:schemeClr>
                </a:solidFill>
                <a:effectLst/>
                <a:ea typeface="Calibri" panose="020F0502020204030204" pitchFamily="34" charset="0"/>
              </a:rPr>
              <a:t>Was verstehen wir unter einer Transition?</a:t>
            </a:r>
            <a:endParaRPr lang="de-CH" sz="1100" dirty="0">
              <a:solidFill>
                <a:schemeClr val="accent5">
                  <a:lumMod val="75000"/>
                </a:schemeClr>
              </a:solidFill>
              <a:effectLst/>
              <a:ea typeface="Calibri" panose="020F0502020204030204" pitchFamily="34" charset="0"/>
            </a:endParaRPr>
          </a:p>
          <a:p>
            <a:pPr algn="just">
              <a:lnSpc>
                <a:spcPct val="107000"/>
              </a:lnSpc>
              <a:spcAft>
                <a:spcPts val="800"/>
              </a:spcAft>
            </a:pPr>
            <a:r>
              <a:rPr lang="de-CH" sz="1100" dirty="0">
                <a:solidFill>
                  <a:srgbClr val="000000"/>
                </a:solidFill>
                <a:effectLst/>
                <a:ea typeface="Calibri" panose="020F0502020204030204" pitchFamily="34" charset="0"/>
                <a:cs typeface="Calibri" panose="020F0502020204030204" pitchFamily="34" charset="0"/>
              </a:rPr>
              <a:t>Als </a:t>
            </a:r>
            <a:r>
              <a:rPr lang="de-CH" sz="1100" b="1" dirty="0">
                <a:solidFill>
                  <a:srgbClr val="000000"/>
                </a:solidFill>
                <a:effectLst/>
                <a:ea typeface="Calibri" panose="020F0502020204030204" pitchFamily="34" charset="0"/>
                <a:cs typeface="Calibri" panose="020F0502020204030204" pitchFamily="34" charset="0"/>
              </a:rPr>
              <a:t>Transition</a:t>
            </a:r>
            <a:r>
              <a:rPr lang="de-CH" sz="1100" dirty="0">
                <a:solidFill>
                  <a:srgbClr val="000000"/>
                </a:solidFill>
                <a:effectLst/>
                <a:ea typeface="Calibri" panose="020F0502020204030204" pitchFamily="34" charset="0"/>
                <a:cs typeface="Calibri" panose="020F0502020204030204" pitchFamily="34" charset="0"/>
              </a:rPr>
              <a:t> werden in der Entwicklungspsychologie bedeutende Übergänge im Leben eines Menschen beschrieben, die von diesen bewältigt werden müssen. </a:t>
            </a:r>
            <a:endParaRPr lang="de-CH" sz="1100" dirty="0">
              <a:solidFill>
                <a:srgbClr val="000000"/>
              </a:solidFill>
              <a:effectLst/>
              <a:ea typeface="Calibri" panose="020F0502020204030204" pitchFamily="34" charset="0"/>
            </a:endParaRPr>
          </a:p>
          <a:p>
            <a:pPr>
              <a:lnSpc>
                <a:spcPct val="107000"/>
              </a:lnSpc>
              <a:spcAft>
                <a:spcPts val="800"/>
              </a:spcAft>
            </a:pPr>
            <a:r>
              <a:rPr lang="de-CH" sz="1100" dirty="0">
                <a:solidFill>
                  <a:srgbClr val="000000"/>
                </a:solidFill>
                <a:effectLst/>
                <a:ea typeface="Calibri" panose="020F0502020204030204" pitchFamily="34" charset="0"/>
                <a:cs typeface="Calibri" panose="020F0502020204030204" pitchFamily="34" charset="0"/>
              </a:rPr>
              <a:t>Innerhalb solcher Phasen finden in relativ kurzer Zeit wichtige Veränderungen statt, wobei vor allem Kinder unterschiedlichen Belastungen unterworfen sind, wenn sie sich einer neuen Situation anpassen müssen. </a:t>
            </a:r>
            <a:endParaRPr lang="de-CH" sz="1100" dirty="0">
              <a:solidFill>
                <a:srgbClr val="000000"/>
              </a:solidFill>
              <a:effectLst/>
              <a:ea typeface="Calibri" panose="020F0502020204030204" pitchFamily="34" charset="0"/>
            </a:endParaRPr>
          </a:p>
          <a:p>
            <a:pPr>
              <a:lnSpc>
                <a:spcPct val="107000"/>
              </a:lnSpc>
              <a:spcAft>
                <a:spcPts val="800"/>
              </a:spcAft>
            </a:pPr>
            <a:r>
              <a:rPr lang="de-CH" sz="1100" dirty="0">
                <a:solidFill>
                  <a:srgbClr val="000000"/>
                </a:solidFill>
                <a:effectLst/>
                <a:ea typeface="Calibri" panose="020F0502020204030204" pitchFamily="34" charset="0"/>
                <a:cs typeface="Calibri" panose="020F0502020204030204" pitchFamily="34" charset="0"/>
              </a:rPr>
              <a:t>Als kritisches Lebensereignis kann sich ein Übergang positiv oder negativ auf die weitere Entwicklung eines Kindes auswirken, denn gelingt die Anpassung an die neuen Lebensumstände nicht, entsteht Stress. </a:t>
            </a:r>
            <a:endParaRPr lang="de-CH" sz="1100" dirty="0">
              <a:solidFill>
                <a:srgbClr val="000000"/>
              </a:solidFill>
              <a:effectLst/>
              <a:ea typeface="Calibri" panose="020F0502020204030204" pitchFamily="34" charset="0"/>
            </a:endParaRPr>
          </a:p>
          <a:p>
            <a:pPr>
              <a:lnSpc>
                <a:spcPct val="107000"/>
              </a:lnSpc>
              <a:spcAft>
                <a:spcPts val="800"/>
              </a:spcAft>
            </a:pPr>
            <a:r>
              <a:rPr lang="de-CH" sz="1100" dirty="0">
                <a:solidFill>
                  <a:srgbClr val="000000"/>
                </a:solidFill>
                <a:effectLst/>
                <a:ea typeface="Calibri" panose="020F0502020204030204" pitchFamily="34" charset="0"/>
                <a:cs typeface="Calibri" panose="020F0502020204030204" pitchFamily="34" charset="0"/>
              </a:rPr>
              <a:t>Ob und wie Kinder einen Übergang meistern, hängt u.a. von ihrer psychischen Widerstandsfähigkeit ab (Resilienz). Wesentliche Transitionen sind für Kinder etwa der Eintritt in eine Kinderkrippe, in den Kindergarten, in die Schule sowie der Wechsel auf eine weiterführende Schule (Stangl, 2020).</a:t>
            </a:r>
            <a:br>
              <a:rPr lang="de-CH" sz="1100" dirty="0">
                <a:solidFill>
                  <a:srgbClr val="000000"/>
                </a:solidFill>
                <a:effectLst/>
                <a:ea typeface="Calibri" panose="020F0502020204030204" pitchFamily="34" charset="0"/>
                <a:cs typeface="Calibri" panose="020F0502020204030204" pitchFamily="34" charset="0"/>
              </a:rPr>
            </a:br>
            <a:r>
              <a:rPr lang="de-CH" sz="1100" dirty="0">
                <a:solidFill>
                  <a:srgbClr val="000000"/>
                </a:solidFill>
                <a:effectLst/>
                <a:ea typeface="Calibri" panose="020F0502020204030204" pitchFamily="34" charset="0"/>
                <a:cs typeface="Calibri" panose="020F0502020204030204" pitchFamily="34" charset="0"/>
              </a:rPr>
              <a:t>Verwendete Literatur</a:t>
            </a:r>
            <a:br>
              <a:rPr lang="de-CH" sz="1100" dirty="0">
                <a:solidFill>
                  <a:srgbClr val="000000"/>
                </a:solidFill>
                <a:effectLst/>
                <a:ea typeface="Calibri" panose="020F0502020204030204" pitchFamily="34" charset="0"/>
                <a:cs typeface="Calibri" panose="020F0502020204030204" pitchFamily="34" charset="0"/>
              </a:rPr>
            </a:br>
            <a:r>
              <a:rPr lang="de-CH" sz="1000" dirty="0">
                <a:solidFill>
                  <a:srgbClr val="000000"/>
                </a:solidFill>
                <a:effectLst/>
                <a:ea typeface="Calibri" panose="020F0502020204030204" pitchFamily="34" charset="0"/>
                <a:cs typeface="Calibri" panose="020F0502020204030204" pitchFamily="34" charset="0"/>
              </a:rPr>
              <a:t>Stangl, W. (2020). Stichwort: '</a:t>
            </a:r>
            <a:r>
              <a:rPr lang="de-CH" sz="1000" i="1" dirty="0">
                <a:solidFill>
                  <a:srgbClr val="000000"/>
                </a:solidFill>
                <a:effectLst/>
                <a:ea typeface="Calibri" panose="020F0502020204030204" pitchFamily="34" charset="0"/>
                <a:cs typeface="Calibri" panose="020F0502020204030204" pitchFamily="34" charset="0"/>
              </a:rPr>
              <a:t>Transition’. </a:t>
            </a:r>
            <a:r>
              <a:rPr lang="de-CH" sz="1000" dirty="0">
                <a:solidFill>
                  <a:srgbClr val="000000"/>
                </a:solidFill>
                <a:effectLst/>
                <a:ea typeface="Calibri" panose="020F0502020204030204" pitchFamily="34" charset="0"/>
                <a:cs typeface="Calibri" panose="020F0502020204030204" pitchFamily="34" charset="0"/>
                <a:hlinkClick r:id="rId3"/>
              </a:rPr>
              <a:t>Online Lexikon </a:t>
            </a:r>
            <a:r>
              <a:rPr lang="de-CH" sz="1000" dirty="0">
                <a:solidFill>
                  <a:srgbClr val="000000"/>
                </a:solidFill>
                <a:effectLst/>
                <a:ea typeface="Calibri" panose="020F0502020204030204" pitchFamily="34" charset="0"/>
                <a:cs typeface="Calibri" panose="020F0502020204030204" pitchFamily="34" charset="0"/>
              </a:rPr>
              <a:t>für Psychologie und Pädagogik. </a:t>
            </a:r>
            <a:endParaRPr lang="de-CH" sz="1100" dirty="0">
              <a:solidFill>
                <a:srgbClr val="000000"/>
              </a:solidFill>
              <a:effectLst/>
              <a:ea typeface="Calibri" panose="020F0502020204030204" pitchFamily="34" charset="0"/>
            </a:endParaRPr>
          </a:p>
        </p:txBody>
      </p:sp>
      <p:sp>
        <p:nvSpPr>
          <p:cNvPr id="25" name="Abgerundetes Rechteck 8">
            <a:extLst>
              <a:ext uri="{FF2B5EF4-FFF2-40B4-BE49-F238E27FC236}">
                <a16:creationId xmlns:a16="http://schemas.microsoft.com/office/drawing/2014/main" id="{6F95166C-1048-4D61-AC19-B5B903E731C6}"/>
              </a:ext>
            </a:extLst>
          </p:cNvPr>
          <p:cNvSpPr/>
          <p:nvPr/>
        </p:nvSpPr>
        <p:spPr>
          <a:xfrm>
            <a:off x="5950033" y="5628774"/>
            <a:ext cx="3121662" cy="3687158"/>
          </a:xfrm>
          <a:prstGeom prst="roundRect">
            <a:avLst/>
          </a:prstGeom>
          <a:ln w="38100">
            <a:solidFill>
              <a:schemeClr val="accent1"/>
            </a:solidFill>
          </a:ln>
        </p:spPr>
        <p:style>
          <a:lnRef idx="2">
            <a:schemeClr val="accent3"/>
          </a:lnRef>
          <a:fillRef idx="1">
            <a:schemeClr val="lt1"/>
          </a:fillRef>
          <a:effectRef idx="0">
            <a:schemeClr val="accent3"/>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161925" lvl="0" indent="-161925">
              <a:spcAft>
                <a:spcPts val="460"/>
              </a:spcAft>
              <a:buFont typeface="Calibri" panose="020F0502020204030204" pitchFamily="34" charset="0"/>
              <a:buChar char="-"/>
            </a:pPr>
            <a:r>
              <a:rPr lang="de-CH" sz="1100" dirty="0">
                <a:solidFill>
                  <a:srgbClr val="000000"/>
                </a:solidFill>
                <a:effectLst/>
                <a:ea typeface="Calibri" panose="020F0502020204030204" pitchFamily="34" charset="0"/>
                <a:cs typeface="Arial" panose="020B0604020202020204" pitchFamily="34" charset="0"/>
              </a:rPr>
              <a:t>Übergänge betreffen Kinder, Eltern, Familien und Fachpersonen.</a:t>
            </a:r>
            <a:endParaRPr lang="de-CH" sz="1200" dirty="0">
              <a:solidFill>
                <a:srgbClr val="000000"/>
              </a:solidFill>
              <a:effectLst/>
              <a:ea typeface="Calibri" panose="020F0502020204030204" pitchFamily="34" charset="0"/>
            </a:endParaRPr>
          </a:p>
          <a:p>
            <a:pPr marL="161925" lvl="0" indent="-161925">
              <a:spcAft>
                <a:spcPts val="460"/>
              </a:spcAft>
              <a:buFont typeface="Calibri" panose="020F0502020204030204" pitchFamily="34" charset="0"/>
              <a:buChar char="-"/>
            </a:pPr>
            <a:r>
              <a:rPr lang="de-CH" sz="1100" dirty="0">
                <a:solidFill>
                  <a:srgbClr val="000000"/>
                </a:solidFill>
                <a:effectLst/>
                <a:ea typeface="Calibri" panose="020F0502020204030204" pitchFamily="34" charset="0"/>
                <a:cs typeface="Arial" panose="020B0604020202020204" pitchFamily="34" charset="0"/>
              </a:rPr>
              <a:t>Kinder, die kein Vorschulangebot besucht haben, brauchen mehr Begleitung.</a:t>
            </a:r>
            <a:endParaRPr lang="de-CH" sz="1200" dirty="0">
              <a:solidFill>
                <a:srgbClr val="000000"/>
              </a:solidFill>
              <a:effectLst/>
              <a:ea typeface="Calibri" panose="020F0502020204030204" pitchFamily="34" charset="0"/>
            </a:endParaRPr>
          </a:p>
          <a:p>
            <a:pPr marL="161925" lvl="0" indent="-161925">
              <a:spcAft>
                <a:spcPts val="460"/>
              </a:spcAft>
              <a:buFont typeface="Calibri" panose="020F0502020204030204" pitchFamily="34" charset="0"/>
              <a:buChar char="-"/>
            </a:pPr>
            <a:r>
              <a:rPr lang="de-CH" sz="1100" dirty="0">
                <a:solidFill>
                  <a:srgbClr val="000000"/>
                </a:solidFill>
                <a:effectLst/>
                <a:ea typeface="Calibri" panose="020F0502020204030204" pitchFamily="34" charset="0"/>
                <a:cs typeface="Arial" panose="020B0604020202020204" pitchFamily="34" charset="0"/>
              </a:rPr>
              <a:t>Familien, die unser Schulsystem und unsere Kultur wenig kennen, sind auf einen begleitenden Dialog angewiesen.</a:t>
            </a:r>
            <a:endParaRPr lang="de-CH" sz="1200" dirty="0">
              <a:solidFill>
                <a:srgbClr val="000000"/>
              </a:solidFill>
              <a:effectLst/>
              <a:ea typeface="Calibri" panose="020F0502020204030204" pitchFamily="34" charset="0"/>
            </a:endParaRPr>
          </a:p>
          <a:p>
            <a:pPr marL="161925" lvl="0" indent="-161925">
              <a:spcAft>
                <a:spcPts val="460"/>
              </a:spcAft>
              <a:buFont typeface="Calibri" panose="020F0502020204030204" pitchFamily="34" charset="0"/>
              <a:buChar char="-"/>
            </a:pPr>
            <a:r>
              <a:rPr lang="de-CH" sz="1100" dirty="0">
                <a:solidFill>
                  <a:srgbClr val="000000"/>
                </a:solidFill>
                <a:effectLst/>
                <a:ea typeface="Calibri" panose="020F0502020204030204" pitchFamily="34" charset="0"/>
                <a:cs typeface="Arial" panose="020B0604020202020204" pitchFamily="34" charset="0"/>
              </a:rPr>
              <a:t>Es geht immer um Beziehung, Freund-schaften, Sicherheit, Vertrauen etc.</a:t>
            </a:r>
            <a:endParaRPr lang="de-CH" sz="1200" dirty="0">
              <a:solidFill>
                <a:srgbClr val="000000"/>
              </a:solidFill>
              <a:effectLst/>
              <a:ea typeface="Calibri" panose="020F0502020204030204" pitchFamily="34" charset="0"/>
            </a:endParaRPr>
          </a:p>
          <a:p>
            <a:pPr marL="161925" lvl="0" indent="-161925">
              <a:spcAft>
                <a:spcPts val="460"/>
              </a:spcAft>
              <a:buFont typeface="Calibri" panose="020F0502020204030204" pitchFamily="34" charset="0"/>
              <a:buChar char="-"/>
            </a:pPr>
            <a:r>
              <a:rPr lang="de-CH" sz="1100" dirty="0">
                <a:solidFill>
                  <a:srgbClr val="000000"/>
                </a:solidFill>
                <a:effectLst/>
                <a:ea typeface="Calibri" panose="020F0502020204030204" pitchFamily="34" charset="0"/>
                <a:cs typeface="Arial" panose="020B0604020202020204" pitchFamily="34" charset="0"/>
              </a:rPr>
              <a:t>Erste Transitionserfahrungen prägen das Verhalten in der Zukunft.</a:t>
            </a:r>
          </a:p>
          <a:p>
            <a:pPr marL="161925" lvl="0" indent="-161925">
              <a:spcAft>
                <a:spcPts val="460"/>
              </a:spcAft>
              <a:buFont typeface="Calibri" panose="020F0502020204030204" pitchFamily="34" charset="0"/>
              <a:buChar char="-"/>
            </a:pPr>
            <a:r>
              <a:rPr lang="de-CH" sz="1100" dirty="0">
                <a:solidFill>
                  <a:srgbClr val="000000"/>
                </a:solidFill>
                <a:ea typeface="Calibri" panose="020F0502020204030204" pitchFamily="34" charset="0"/>
                <a:cs typeface="Arial" panose="020B0604020202020204" pitchFamily="34" charset="0"/>
              </a:rPr>
              <a:t>Die Resilienzforschung stellt erhöhte Vulnerabilität fest bei Transitionen.</a:t>
            </a:r>
          </a:p>
          <a:p>
            <a:pPr marL="161925" lvl="0" indent="-161925">
              <a:spcAft>
                <a:spcPts val="460"/>
              </a:spcAft>
              <a:buFont typeface="Calibri" panose="020F0502020204030204" pitchFamily="34" charset="0"/>
              <a:buChar char="-"/>
            </a:pPr>
            <a:r>
              <a:rPr lang="de-CH" sz="1100" dirty="0">
                <a:solidFill>
                  <a:srgbClr val="000000"/>
                </a:solidFill>
                <a:ea typeface="Calibri" panose="020F0502020204030204" pitchFamily="34" charset="0"/>
                <a:cs typeface="Arial" panose="020B0604020202020204" pitchFamily="34" charset="0"/>
              </a:rPr>
              <a:t>Für ca. 30 % der Kinder ist der Übergang herausfordernd oder stark herausfordernd. </a:t>
            </a:r>
            <a:endParaRPr lang="de-CH" sz="1200" dirty="0">
              <a:solidFill>
                <a:srgbClr val="000000"/>
              </a:solidFill>
              <a:effectLst/>
              <a:ea typeface="Calibri" panose="020F0502020204030204" pitchFamily="34" charset="0"/>
            </a:endParaRPr>
          </a:p>
        </p:txBody>
      </p:sp>
      <p:pic>
        <p:nvPicPr>
          <p:cNvPr id="26" name="Grafik 25" descr="Ein Bild, das Text, Klavier, ClipArt enthält.&#10;&#10;Automatisch generierte Beschreibung">
            <a:extLst>
              <a:ext uri="{FF2B5EF4-FFF2-40B4-BE49-F238E27FC236}">
                <a16:creationId xmlns:a16="http://schemas.microsoft.com/office/drawing/2014/main" id="{43E09904-4F29-4B5A-AD01-4CFF3745D14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7650" y="267582"/>
            <a:ext cx="1625108" cy="263267"/>
          </a:xfrm>
          <a:prstGeom prst="rect">
            <a:avLst/>
          </a:prstGeom>
        </p:spPr>
      </p:pic>
      <p:graphicFrame>
        <p:nvGraphicFramePr>
          <p:cNvPr id="28" name="Tabelle 27">
            <a:extLst>
              <a:ext uri="{FF2B5EF4-FFF2-40B4-BE49-F238E27FC236}">
                <a16:creationId xmlns:a16="http://schemas.microsoft.com/office/drawing/2014/main" id="{BDC9D54B-9F76-4C1E-B2F9-8C090D9477A0}"/>
              </a:ext>
            </a:extLst>
          </p:cNvPr>
          <p:cNvGraphicFramePr>
            <a:graphicFrameLocks noGrp="1"/>
          </p:cNvGraphicFramePr>
          <p:nvPr>
            <p:extLst>
              <p:ext uri="{D42A27DB-BD31-4B8C-83A1-F6EECF244321}">
                <p14:modId xmlns:p14="http://schemas.microsoft.com/office/powerpoint/2010/main" val="1939418810"/>
              </p:ext>
            </p:extLst>
          </p:nvPr>
        </p:nvGraphicFramePr>
        <p:xfrm>
          <a:off x="364478" y="5731109"/>
          <a:ext cx="5130800" cy="6389370"/>
        </p:xfrm>
        <a:graphic>
          <a:graphicData uri="http://schemas.openxmlformats.org/drawingml/2006/table">
            <a:tbl>
              <a:tblPr firstRow="1" firstCol="1" bandRow="1">
                <a:tableStyleId>{BDBED569-4797-4DF1-A0F4-6AAB3CD982D8}</a:tableStyleId>
              </a:tblPr>
              <a:tblGrid>
                <a:gridCol w="2608548">
                  <a:extLst>
                    <a:ext uri="{9D8B030D-6E8A-4147-A177-3AD203B41FA5}">
                      <a16:colId xmlns:a16="http://schemas.microsoft.com/office/drawing/2014/main" val="2264363805"/>
                    </a:ext>
                  </a:extLst>
                </a:gridCol>
                <a:gridCol w="2522252">
                  <a:extLst>
                    <a:ext uri="{9D8B030D-6E8A-4147-A177-3AD203B41FA5}">
                      <a16:colId xmlns:a16="http://schemas.microsoft.com/office/drawing/2014/main" val="3245973101"/>
                    </a:ext>
                  </a:extLst>
                </a:gridCol>
              </a:tblGrid>
              <a:tr h="288290">
                <a:tc>
                  <a:txBody>
                    <a:bodyPr/>
                    <a:lstStyle/>
                    <a:p>
                      <a:pPr indent="76835" algn="ctr">
                        <a:lnSpc>
                          <a:spcPct val="99000"/>
                        </a:lnSpc>
                        <a:spcAft>
                          <a:spcPts val="800"/>
                        </a:spcAft>
                      </a:pPr>
                      <a:r>
                        <a:rPr lang="de-CH" sz="1100" dirty="0">
                          <a:effectLst/>
                        </a:rPr>
                        <a:t>Entwicklungsaufgaben des Kindes</a:t>
                      </a:r>
                      <a:endParaRPr lang="de-CH" sz="1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a:lnSpc>
                          <a:spcPct val="99000"/>
                        </a:lnSpc>
                        <a:spcAft>
                          <a:spcPts val="800"/>
                        </a:spcAft>
                      </a:pPr>
                      <a:r>
                        <a:rPr lang="de-CH" sz="1100" dirty="0">
                          <a:effectLst/>
                        </a:rPr>
                        <a:t>Entwicklungsaufgaben der Eltern</a:t>
                      </a:r>
                      <a:endParaRPr lang="de-CH" sz="1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nchor="ctr"/>
                </a:tc>
                <a:extLst>
                  <a:ext uri="{0D108BD9-81ED-4DB2-BD59-A6C34878D82A}">
                    <a16:rowId xmlns:a16="http://schemas.microsoft.com/office/drawing/2014/main" val="452645511"/>
                  </a:ext>
                </a:extLst>
              </a:tr>
              <a:tr h="1372001">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individuellen Ebene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Regulierung starker Emotionen (Vorfreude, Neugier, Stolz)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Umgang mit Unsicherheiten und Ängsten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selbstständig werden</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Erwerb neuer Kompetenzen</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Teil einer Gruppe werden, z.B. warten können</a:t>
                      </a:r>
                      <a:endParaRPr lang="de-CH" sz="1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individuellen Ebene</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Wechsel von Eltern eines Kleinkindes zu Eltern eines Kindergartenkindes</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Bewältigung von Unsicherheiten und Unklarheiten im Umgang mit dem Schulsystem</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Unterstützung des Kindes bei seiner Übergangsbewältigung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Veränderung der eigenen Rolle und Identität</a:t>
                      </a:r>
                    </a:p>
                    <a:p>
                      <a:pPr marL="342900" lvl="0" indent="-342900" algn="l">
                        <a:lnSpc>
                          <a:spcPct val="100000"/>
                        </a:lnSpc>
                        <a:spcBef>
                          <a:spcPts val="400"/>
                        </a:spcBef>
                        <a:spcAft>
                          <a:spcPts val="400"/>
                        </a:spcAft>
                        <a:buFont typeface="Calibri" panose="020F0502020204030204" pitchFamily="34" charset="0"/>
                        <a:buChar char="-"/>
                      </a:pPr>
                      <a:endParaRPr lang="de-CH" sz="100" dirty="0">
                        <a:effectLst/>
                      </a:endParaRPr>
                    </a:p>
                  </a:txBody>
                  <a:tcPr marL="68580" marR="68580" marT="0" marB="0"/>
                </a:tc>
                <a:extLst>
                  <a:ext uri="{0D108BD9-81ED-4DB2-BD59-A6C34878D82A}">
                    <a16:rowId xmlns:a16="http://schemas.microsoft.com/office/drawing/2014/main" val="547870530"/>
                  </a:ext>
                </a:extLst>
              </a:tr>
              <a:tr h="0">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Beziehungsebene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Verlust von alten Beziehungen aus der Vorschulzeit zu Betreuungspersonen und Kindern</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Aufbau und Gestaltung von neuen Beziehungen zu Lehrpersonen und neuen Kindern</a:t>
                      </a:r>
                    </a:p>
                    <a:p>
                      <a:pPr marL="342900" lvl="0" indent="-342900" algn="l">
                        <a:lnSpc>
                          <a:spcPct val="100000"/>
                        </a:lnSpc>
                        <a:spcBef>
                          <a:spcPts val="400"/>
                        </a:spcBef>
                        <a:spcAft>
                          <a:spcPts val="400"/>
                        </a:spcAft>
                        <a:buFont typeface="Calibri" panose="020F0502020204030204" pitchFamily="34" charset="0"/>
                        <a:buChar char="-"/>
                      </a:pPr>
                      <a:endParaRPr lang="de-CH" sz="5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Beziehungsebene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Verlust von alten Beziehungen aus der Vorschulzeit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Aufbau und Gestaltung von neuen Beziehungen zu den Lehrpersonen und anderen Eltern </a:t>
                      </a:r>
                      <a:endParaRPr lang="de-CH" sz="1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682891418"/>
                  </a:ext>
                </a:extLst>
              </a:tr>
              <a:tr h="0">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Ebene der Lebensumwelt: Familie und Schule</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Anpassung an die schulischen Lehrmethoden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Zurechtkommen in der Schulkultur und im Schulrhythmus </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sich den Anforderungen der Eltern an ein Kindergartenkind stellen</a:t>
                      </a:r>
                    </a:p>
                    <a:p>
                      <a:pPr marL="342900" lvl="0" indent="-342900" algn="l">
                        <a:lnSpc>
                          <a:spcPct val="100000"/>
                        </a:lnSpc>
                        <a:spcBef>
                          <a:spcPts val="400"/>
                        </a:spcBef>
                        <a:spcAft>
                          <a:spcPts val="400"/>
                        </a:spcAft>
                        <a:buFont typeface="Calibri" panose="020F0502020204030204" pitchFamily="34" charset="0"/>
                        <a:buChar char="-"/>
                      </a:pPr>
                      <a:endParaRPr lang="de-CH" sz="100"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algn="l">
                        <a:lnSpc>
                          <a:spcPct val="100000"/>
                        </a:lnSpc>
                        <a:spcBef>
                          <a:spcPts val="400"/>
                        </a:spcBef>
                        <a:spcAft>
                          <a:spcPts val="400"/>
                        </a:spcAft>
                      </a:pPr>
                      <a:endParaRPr lang="de-CH" sz="100" dirty="0">
                        <a:effectLst/>
                      </a:endParaRPr>
                    </a:p>
                    <a:p>
                      <a:pPr algn="l">
                        <a:lnSpc>
                          <a:spcPct val="100000"/>
                        </a:lnSpc>
                        <a:spcBef>
                          <a:spcPts val="400"/>
                        </a:spcBef>
                        <a:spcAft>
                          <a:spcPts val="400"/>
                        </a:spcAft>
                      </a:pPr>
                      <a:r>
                        <a:rPr lang="de-CH" sz="1100" dirty="0">
                          <a:effectLst/>
                        </a:rPr>
                        <a:t>Auf der Ebene der Lebensumwelt: Familie/Berufsleben und Schule</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Herausbildung von neuen Strukturen, die das Familien- und Berufsleben mit den sich aus dem Schulsystem und dessen Rhythmus ergebenden Anforderungen in Einklang bringen</a:t>
                      </a:r>
                    </a:p>
                    <a:p>
                      <a:pPr marL="342900" lvl="0" indent="-342900" algn="l">
                        <a:lnSpc>
                          <a:spcPct val="100000"/>
                        </a:lnSpc>
                        <a:spcBef>
                          <a:spcPts val="400"/>
                        </a:spcBef>
                        <a:spcAft>
                          <a:spcPts val="400"/>
                        </a:spcAft>
                        <a:buFont typeface="Calibri" panose="020F0502020204030204" pitchFamily="34" charset="0"/>
                        <a:buChar char="-"/>
                      </a:pPr>
                      <a:r>
                        <a:rPr lang="de-CH" sz="1100" dirty="0">
                          <a:effectLst/>
                        </a:rPr>
                        <a:t>Obligatorium mit klaren Regeln</a:t>
                      </a:r>
                    </a:p>
                    <a:p>
                      <a:pPr marL="342900" lvl="0" indent="-342900" algn="l">
                        <a:lnSpc>
                          <a:spcPct val="100000"/>
                        </a:lnSpc>
                        <a:spcBef>
                          <a:spcPts val="400"/>
                        </a:spcBef>
                        <a:spcAft>
                          <a:spcPts val="400"/>
                        </a:spcAft>
                        <a:buFont typeface="Calibri" panose="020F0502020204030204" pitchFamily="34" charset="0"/>
                        <a:buChar char="-"/>
                      </a:pPr>
                      <a:endParaRPr lang="de-CH" sz="100" dirty="0">
                        <a:solidFill>
                          <a:srgbClr val="000000"/>
                        </a:solidFill>
                        <a:effectLst/>
                        <a:latin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2995041764"/>
                  </a:ext>
                </a:extLst>
              </a:tr>
            </a:tbl>
          </a:graphicData>
        </a:graphic>
      </p:graphicFrame>
      <p:pic>
        <p:nvPicPr>
          <p:cNvPr id="33" name="Grafik 32" descr="Ein Bild, das ClipArt enthält.&#10;&#10;Automatisch generierte Beschreibung">
            <a:extLst>
              <a:ext uri="{FF2B5EF4-FFF2-40B4-BE49-F238E27FC236}">
                <a16:creationId xmlns:a16="http://schemas.microsoft.com/office/drawing/2014/main" id="{1FC0ADDD-DA18-4933-83A3-87FEB93FBC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737911" y="3086642"/>
            <a:ext cx="1191967" cy="2011444"/>
          </a:xfrm>
          <a:prstGeom prst="rect">
            <a:avLst/>
          </a:prstGeom>
        </p:spPr>
      </p:pic>
      <p:pic>
        <p:nvPicPr>
          <p:cNvPr id="35" name="Grafik 34" descr="Ein Bild, das ClipArt enthält.&#10;&#10;Automatisch generierte Beschreibung">
            <a:extLst>
              <a:ext uri="{FF2B5EF4-FFF2-40B4-BE49-F238E27FC236}">
                <a16:creationId xmlns:a16="http://schemas.microsoft.com/office/drawing/2014/main" id="{63F6E0E9-2A65-4AB4-A81C-7A79703B94E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683981" y="1602461"/>
            <a:ext cx="1113176" cy="1878484"/>
          </a:xfrm>
          <a:prstGeom prst="rect">
            <a:avLst/>
          </a:prstGeom>
        </p:spPr>
      </p:pic>
      <p:pic>
        <p:nvPicPr>
          <p:cNvPr id="37" name="Grafik 36" descr="Ein Bild, das ClipArt enthält.&#10;&#10;Automatisch generierte Beschreibung">
            <a:extLst>
              <a:ext uri="{FF2B5EF4-FFF2-40B4-BE49-F238E27FC236}">
                <a16:creationId xmlns:a16="http://schemas.microsoft.com/office/drawing/2014/main" id="{48D32E2D-7054-41D0-9279-BD0AC8F4D54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737595" y="1401419"/>
            <a:ext cx="1191967" cy="2011444"/>
          </a:xfrm>
          <a:prstGeom prst="rect">
            <a:avLst/>
          </a:prstGeom>
        </p:spPr>
      </p:pic>
      <p:sp>
        <p:nvSpPr>
          <p:cNvPr id="15" name="Abgerundetes Rechteck 6">
            <a:extLst>
              <a:ext uri="{FF2B5EF4-FFF2-40B4-BE49-F238E27FC236}">
                <a16:creationId xmlns:a16="http://schemas.microsoft.com/office/drawing/2014/main" id="{5D81552B-F73E-4F5D-814C-0473041E61BB}"/>
              </a:ext>
            </a:extLst>
          </p:cNvPr>
          <p:cNvSpPr/>
          <p:nvPr/>
        </p:nvSpPr>
        <p:spPr>
          <a:xfrm>
            <a:off x="6053559" y="9486618"/>
            <a:ext cx="2996861" cy="2721546"/>
          </a:xfrm>
          <a:prstGeom prst="roundRect">
            <a:avLst/>
          </a:prstGeom>
          <a:solidFill>
            <a:schemeClr val="accent1">
              <a:lumMod val="20000"/>
              <a:lumOff val="80000"/>
            </a:schemeClr>
          </a:solidFill>
        </p:spPr>
        <p:style>
          <a:lnRef idx="2">
            <a:schemeClr val="accent5"/>
          </a:lnRef>
          <a:fillRef idx="1">
            <a:schemeClr val="lt1"/>
          </a:fillRef>
          <a:effectRef idx="0">
            <a:schemeClr val="accent5"/>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600"/>
              </a:spcAft>
            </a:pPr>
            <a:r>
              <a:rPr lang="de-CH" sz="1100" b="1" dirty="0">
                <a:solidFill>
                  <a:schemeClr val="tx1"/>
                </a:solidFill>
                <a:effectLst/>
                <a:ea typeface="Calibri" panose="020F0502020204030204" pitchFamily="34" charset="0"/>
              </a:rPr>
              <a:t>Merkmale </a:t>
            </a:r>
            <a:r>
              <a:rPr lang="de-CH" sz="1200" b="1" dirty="0">
                <a:solidFill>
                  <a:schemeClr val="tx1"/>
                </a:solidFill>
                <a:effectLst/>
                <a:ea typeface="Calibri" panose="020F0502020204030204" pitchFamily="34" charset="0"/>
              </a:rPr>
              <a:t>gelungener Transitions-prozesse</a:t>
            </a:r>
            <a:r>
              <a:rPr lang="de-CH" sz="1100" b="1" dirty="0">
                <a:solidFill>
                  <a:schemeClr val="tx1"/>
                </a:solidFill>
                <a:effectLst/>
                <a:ea typeface="Calibri" panose="020F0502020204030204" pitchFamily="34" charset="0"/>
              </a:rPr>
              <a:t> bei Kindern</a:t>
            </a:r>
            <a:endParaRPr lang="de-CH" sz="1100" dirty="0">
              <a:solidFill>
                <a:schemeClr val="tx1"/>
              </a:solidFill>
              <a:effectLst/>
              <a:ea typeface="Calibri" panose="020F0502020204030204" pitchFamily="34" charset="0"/>
            </a:endParaRPr>
          </a:p>
          <a:p>
            <a:pPr>
              <a:lnSpc>
                <a:spcPct val="107000"/>
              </a:lnSpc>
              <a:spcAft>
                <a:spcPts val="600"/>
              </a:spcAft>
            </a:pPr>
            <a:r>
              <a:rPr lang="de-CH" sz="1100" dirty="0">
                <a:solidFill>
                  <a:srgbClr val="000000"/>
                </a:solidFill>
                <a:effectLst/>
                <a:ea typeface="Calibri" panose="020F0502020204030204" pitchFamily="34" charset="0"/>
              </a:rPr>
              <a:t>Das Kind</a:t>
            </a:r>
          </a:p>
          <a:p>
            <a:pPr marL="180340" indent="-180340">
              <a:lnSpc>
                <a:spcPct val="107000"/>
              </a:lnSpc>
              <a:buFont typeface="Arial" panose="020B0604020202020204" pitchFamily="34" charset="0"/>
              <a:buChar char="•"/>
            </a:pPr>
            <a:r>
              <a:rPr lang="de-CH" sz="1100" dirty="0">
                <a:solidFill>
                  <a:srgbClr val="000000"/>
                </a:solidFill>
                <a:effectLst/>
                <a:ea typeface="Calibri" panose="020F0502020204030204" pitchFamily="34" charset="0"/>
              </a:rPr>
              <a:t>fühlt sich wohl mit seiner Identität als Kindergarten- oder Schulkind.</a:t>
            </a:r>
          </a:p>
          <a:p>
            <a:pPr marL="180340" indent="-180340">
              <a:lnSpc>
                <a:spcPct val="107000"/>
              </a:lnSpc>
              <a:buFont typeface="Arial" panose="020B0604020202020204" pitchFamily="34" charset="0"/>
              <a:buChar char="•"/>
            </a:pPr>
            <a:r>
              <a:rPr lang="de-CH" sz="1100" dirty="0">
                <a:solidFill>
                  <a:srgbClr val="000000"/>
                </a:solidFill>
                <a:effectLst/>
                <a:ea typeface="Calibri" panose="020F0502020204030204" pitchFamily="34" charset="0"/>
              </a:rPr>
              <a:t>verhält sich emotional, psychisch und intellektuell seinem </a:t>
            </a:r>
            <a:r>
              <a:rPr lang="de-CH" sz="1100" dirty="0">
                <a:solidFill>
                  <a:srgbClr val="000000"/>
                </a:solidFill>
                <a:ea typeface="Calibri" panose="020F0502020204030204" pitchFamily="34" charset="0"/>
              </a:rPr>
              <a:t>Entwicklungsstand angemessen. </a:t>
            </a:r>
            <a:endParaRPr lang="de-CH" sz="1100" dirty="0">
              <a:solidFill>
                <a:srgbClr val="000000"/>
              </a:solidFill>
              <a:effectLst/>
              <a:ea typeface="Calibri" panose="020F0502020204030204" pitchFamily="34" charset="0"/>
            </a:endParaRPr>
          </a:p>
          <a:p>
            <a:pPr marL="180340" indent="-180340">
              <a:lnSpc>
                <a:spcPct val="107000"/>
              </a:lnSpc>
              <a:buFont typeface="Arial" panose="020B0604020202020204" pitchFamily="34" charset="0"/>
              <a:buChar char="•"/>
            </a:pPr>
            <a:r>
              <a:rPr lang="de-CH" sz="1100" dirty="0">
                <a:solidFill>
                  <a:srgbClr val="000000"/>
                </a:solidFill>
                <a:effectLst/>
                <a:ea typeface="Calibri" panose="020F0502020204030204" pitchFamily="34" charset="0"/>
              </a:rPr>
              <a:t>bewältigt die gestellten Anforderungen problemlos und</a:t>
            </a:r>
          </a:p>
          <a:p>
            <a:pPr marL="180340" indent="-180340">
              <a:lnSpc>
                <a:spcPct val="107000"/>
              </a:lnSpc>
              <a:spcAft>
                <a:spcPts val="800"/>
              </a:spcAft>
              <a:buFont typeface="Arial" panose="020B0604020202020204" pitchFamily="34" charset="0"/>
              <a:buChar char="•"/>
            </a:pPr>
            <a:r>
              <a:rPr lang="de-CH" sz="1100" dirty="0">
                <a:solidFill>
                  <a:srgbClr val="000000"/>
                </a:solidFill>
                <a:effectLst/>
                <a:ea typeface="Calibri" panose="020F0502020204030204" pitchFamily="34" charset="0"/>
              </a:rPr>
              <a:t>kann die Bildungsangebote gut für sich nutzen.</a:t>
            </a:r>
          </a:p>
        </p:txBody>
      </p:sp>
    </p:spTree>
    <p:extLst>
      <p:ext uri="{BB962C8B-B14F-4D97-AF65-F5344CB8AC3E}">
        <p14:creationId xmlns:p14="http://schemas.microsoft.com/office/powerpoint/2010/main" val="4043883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bgerundetes Rechteck 7">
            <a:extLst>
              <a:ext uri="{FF2B5EF4-FFF2-40B4-BE49-F238E27FC236}">
                <a16:creationId xmlns:a16="http://schemas.microsoft.com/office/drawing/2014/main" id="{7C5476CC-EEF3-46A0-9A7F-862DEEE0846E}"/>
              </a:ext>
            </a:extLst>
          </p:cNvPr>
          <p:cNvSpPr/>
          <p:nvPr/>
        </p:nvSpPr>
        <p:spPr>
          <a:xfrm>
            <a:off x="3965448" y="1239100"/>
            <a:ext cx="5183726" cy="3555520"/>
          </a:xfrm>
          <a:prstGeom prst="roundRect">
            <a:avLst/>
          </a:prstGeom>
          <a:ln w="9525">
            <a:solidFill>
              <a:schemeClr val="accent5">
                <a:lumMod val="75000"/>
              </a:schemeClr>
            </a:solidFill>
            <a:prstDash val="sys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indent="-90170">
              <a:lnSpc>
                <a:spcPct val="107000"/>
              </a:lnSpc>
              <a:spcAft>
                <a:spcPts val="800"/>
              </a:spcAft>
            </a:pPr>
            <a:r>
              <a:rPr lang="de-CH" sz="1200" b="1" dirty="0">
                <a:solidFill>
                  <a:srgbClr val="0070C0"/>
                </a:solidFill>
                <a:effectLst/>
                <a:ea typeface="Calibri" panose="020F0502020204030204" pitchFamily="34" charset="0"/>
              </a:rPr>
              <a:t>Gelingensfaktoren</a:t>
            </a:r>
            <a:endParaRPr lang="de-CH" sz="1100" dirty="0">
              <a:solidFill>
                <a:srgbClr val="000000"/>
              </a:solidFill>
              <a:effectLst/>
              <a:ea typeface="Calibri" panose="020F0502020204030204" pitchFamily="34" charset="0"/>
            </a:endParaRP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Das Kind steht im Zentrum: Wechsel vom Kleinkind zum Kindergartenkind.</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Eltern  und alle an Bildung und Erziehung  Beteiligten sind Akteure und Mitgestaltende des Übergangs.</a:t>
            </a:r>
          </a:p>
          <a:p>
            <a:pPr marL="266700" indent="-266700">
              <a:lnSpc>
                <a:spcPct val="107000"/>
              </a:lnSpc>
              <a:buFont typeface="Calibri" panose="020F0502020204030204" pitchFamily="34" charset="0"/>
              <a:buChar char="-"/>
            </a:pPr>
            <a:r>
              <a:rPr lang="de-CH" sz="1100" dirty="0">
                <a:solidFill>
                  <a:srgbClr val="000000"/>
                </a:solidFill>
                <a:ea typeface="Calibri" panose="020F0502020204030204" pitchFamily="34" charset="0"/>
              </a:rPr>
              <a:t>Verstärkung der Erziehungs- und Bildungspartnerschaften mit den Eltern.</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Fachpersonen aus dem Vorschulbereich und Kindergartenlehrpersonen sind Moderator/innen des Übergangsprozesses.</a:t>
            </a:r>
          </a:p>
          <a:p>
            <a:pPr marL="266700" indent="-266700">
              <a:lnSpc>
                <a:spcPct val="107000"/>
              </a:lnSpc>
              <a:buFont typeface="Calibri" panose="020F0502020204030204" pitchFamily="34" charset="0"/>
              <a:buChar char="-"/>
            </a:pPr>
            <a:r>
              <a:rPr lang="de-CH" sz="1100" dirty="0">
                <a:solidFill>
                  <a:srgbClr val="000000"/>
                </a:solidFill>
                <a:ea typeface="Calibri" panose="020F0502020204030204" pitchFamily="34" charset="0"/>
              </a:rPr>
              <a:t>Alle an Bildung und Erziehung Beteiligten partizipieren.</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Alle Beteiligten respektieren sich gegenseitig und arbeiten auf Augenhöhe.</a:t>
            </a:r>
          </a:p>
          <a:p>
            <a:pPr marL="266700" indent="-266700">
              <a:lnSpc>
                <a:spcPct val="107000"/>
              </a:lnSpc>
              <a:buFont typeface="Calibri" panose="020F0502020204030204" pitchFamily="34" charset="0"/>
              <a:buChar char="-"/>
            </a:pPr>
            <a:r>
              <a:rPr lang="de-CH" sz="1100" dirty="0">
                <a:solidFill>
                  <a:srgbClr val="000000"/>
                </a:solidFill>
                <a:ea typeface="Calibri" panose="020F0502020204030204" pitchFamily="34" charset="0"/>
              </a:rPr>
              <a:t>Dialog als Gesprächsprinzip im Austausch über Bildungsaufgaben und -ziele, Vorstellungen und pädagogische Ansätze</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Auf das Lernen der Kinder ausgerichteter Unterricht</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Entwicklung eines Netzwerk mit funktionierenden Strukturen und wertschätzender Kommunikationskultur</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Schaffung von funktionierenden Strukturen und Netzwerken.</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Prozessorientierung</a:t>
            </a:r>
          </a:p>
          <a:p>
            <a:pPr marL="266700" lvl="0" indent="-266700">
              <a:lnSpc>
                <a:spcPct val="107000"/>
              </a:lnSpc>
              <a:buFont typeface="Calibri" panose="020F0502020204030204" pitchFamily="34" charset="0"/>
              <a:buChar char="-"/>
            </a:pPr>
            <a:r>
              <a:rPr lang="de-CH" sz="1100" dirty="0">
                <a:solidFill>
                  <a:srgbClr val="000000"/>
                </a:solidFill>
                <a:effectLst/>
                <a:ea typeface="Calibri" panose="020F0502020204030204" pitchFamily="34" charset="0"/>
              </a:rPr>
              <a:t>Transitionsmodell als Grundlage für die Konzeption der Übergangsphase.</a:t>
            </a:r>
          </a:p>
          <a:p>
            <a:pPr indent="-90170" algn="ctr">
              <a:lnSpc>
                <a:spcPct val="107000"/>
              </a:lnSpc>
              <a:spcAft>
                <a:spcPts val="800"/>
              </a:spcAft>
            </a:pPr>
            <a:r>
              <a:rPr lang="de-CH" sz="1100" dirty="0">
                <a:solidFill>
                  <a:srgbClr val="000000"/>
                </a:solidFill>
                <a:effectLst/>
                <a:ea typeface="Calibri" panose="020F0502020204030204" pitchFamily="34" charset="0"/>
              </a:rPr>
              <a:t>https://www.dkjs.de/themen/fruehe-bildung/ </a:t>
            </a:r>
          </a:p>
        </p:txBody>
      </p:sp>
      <p:sp>
        <p:nvSpPr>
          <p:cNvPr id="9" name="Textfeld 8">
            <a:extLst>
              <a:ext uri="{FF2B5EF4-FFF2-40B4-BE49-F238E27FC236}">
                <a16:creationId xmlns:a16="http://schemas.microsoft.com/office/drawing/2014/main" id="{5EF83AD0-AABA-408C-9A8A-A336481E5EC3}"/>
              </a:ext>
            </a:extLst>
          </p:cNvPr>
          <p:cNvSpPr txBox="1"/>
          <p:nvPr/>
        </p:nvSpPr>
        <p:spPr>
          <a:xfrm>
            <a:off x="516984" y="411742"/>
            <a:ext cx="4996369" cy="369332"/>
          </a:xfrm>
          <a:prstGeom prst="rect">
            <a:avLst/>
          </a:prstGeom>
          <a:noFill/>
        </p:spPr>
        <p:txBody>
          <a:bodyPr wrap="square" rtlCol="0">
            <a:spAutoFit/>
          </a:bodyPr>
          <a:lstStyle/>
          <a:p>
            <a:r>
              <a:rPr lang="de-CH" b="1" dirty="0">
                <a:solidFill>
                  <a:schemeClr val="accent5">
                    <a:lumMod val="75000"/>
                  </a:schemeClr>
                </a:solidFill>
              </a:rPr>
              <a:t>So gelingt der Übergang in den Kindergarten</a:t>
            </a:r>
          </a:p>
        </p:txBody>
      </p:sp>
      <p:sp>
        <p:nvSpPr>
          <p:cNvPr id="11" name="Textfeld 10">
            <a:extLst>
              <a:ext uri="{FF2B5EF4-FFF2-40B4-BE49-F238E27FC236}">
                <a16:creationId xmlns:a16="http://schemas.microsoft.com/office/drawing/2014/main" id="{49AAAC61-9C9F-40DD-9700-ED292837AADD}"/>
              </a:ext>
            </a:extLst>
          </p:cNvPr>
          <p:cNvSpPr txBox="1"/>
          <p:nvPr/>
        </p:nvSpPr>
        <p:spPr>
          <a:xfrm>
            <a:off x="662493" y="869599"/>
            <a:ext cx="2461706" cy="266700"/>
          </a:xfrm>
          <a:prstGeom prst="rect">
            <a:avLst/>
          </a:prstGeom>
          <a:solidFill>
            <a:schemeClr val="lt1"/>
          </a:solid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de-CH" sz="1400" b="1" dirty="0">
                <a:solidFill>
                  <a:schemeClr val="accent5">
                    <a:lumMod val="75000"/>
                  </a:schemeClr>
                </a:solidFill>
                <a:effectLst/>
                <a:latin typeface="Calibri" panose="020F0502020204030204" pitchFamily="34" charset="0"/>
                <a:ea typeface="Calibri" panose="020F0502020204030204" pitchFamily="34" charset="0"/>
              </a:rPr>
              <a:t>«Ich bin ein Kindergartenkind»</a:t>
            </a:r>
          </a:p>
        </p:txBody>
      </p:sp>
      <p:sp>
        <p:nvSpPr>
          <p:cNvPr id="16" name="Textfeld 15">
            <a:extLst>
              <a:ext uri="{FF2B5EF4-FFF2-40B4-BE49-F238E27FC236}">
                <a16:creationId xmlns:a16="http://schemas.microsoft.com/office/drawing/2014/main" id="{4346D0C8-4A11-4932-8875-03E7423F3A9A}"/>
              </a:ext>
            </a:extLst>
          </p:cNvPr>
          <p:cNvSpPr txBox="1"/>
          <p:nvPr/>
        </p:nvSpPr>
        <p:spPr>
          <a:xfrm>
            <a:off x="3573629" y="884644"/>
            <a:ext cx="5625319" cy="307777"/>
          </a:xfrm>
          <a:prstGeom prst="rect">
            <a:avLst/>
          </a:prstGeom>
          <a:noFill/>
        </p:spPr>
        <p:txBody>
          <a:bodyPr wrap="square" rtlCol="0">
            <a:spAutoFit/>
          </a:bodyPr>
          <a:lstStyle/>
          <a:p>
            <a:pPr algn="ctr"/>
            <a:r>
              <a:rPr lang="de-CH" sz="1400" b="1" dirty="0">
                <a:solidFill>
                  <a:schemeClr val="accent5">
                    <a:lumMod val="75000"/>
                  </a:schemeClr>
                </a:solidFill>
              </a:rPr>
              <a:t>Eltern begleiten beim Übergang des Kindes in den Kindergarten</a:t>
            </a:r>
          </a:p>
        </p:txBody>
      </p:sp>
      <p:pic>
        <p:nvPicPr>
          <p:cNvPr id="24" name="Grafik 23" descr="Ein Bild, das Visitenkarte, Vektorgrafiken enthält.&#10;&#10;Automatisch generierte Beschreibung">
            <a:extLst>
              <a:ext uri="{FF2B5EF4-FFF2-40B4-BE49-F238E27FC236}">
                <a16:creationId xmlns:a16="http://schemas.microsoft.com/office/drawing/2014/main" id="{D3415FFE-24B0-4F86-9EB1-D028F3D0588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7979" y="8771124"/>
            <a:ext cx="3119080" cy="1754483"/>
          </a:xfrm>
          <a:prstGeom prst="rect">
            <a:avLst/>
          </a:prstGeom>
        </p:spPr>
      </p:pic>
      <p:sp>
        <p:nvSpPr>
          <p:cNvPr id="22" name="Foliennummernplatzhalter 21">
            <a:extLst>
              <a:ext uri="{FF2B5EF4-FFF2-40B4-BE49-F238E27FC236}">
                <a16:creationId xmlns:a16="http://schemas.microsoft.com/office/drawing/2014/main" id="{7F8D1890-9FB7-4988-A434-A8E771BE6217}"/>
              </a:ext>
            </a:extLst>
          </p:cNvPr>
          <p:cNvSpPr>
            <a:spLocks noGrp="1"/>
          </p:cNvSpPr>
          <p:nvPr>
            <p:ph type="sldNum" sz="quarter" idx="12"/>
          </p:nvPr>
        </p:nvSpPr>
        <p:spPr>
          <a:xfrm>
            <a:off x="7285673" y="12367897"/>
            <a:ext cx="2160270" cy="357717"/>
          </a:xfrm>
        </p:spPr>
        <p:txBody>
          <a:bodyPr/>
          <a:lstStyle/>
          <a:p>
            <a:r>
              <a:rPr lang="de-CH" sz="1050" dirty="0">
                <a:solidFill>
                  <a:schemeClr val="tx1"/>
                </a:solidFill>
              </a:rPr>
              <a:t>Januar 2022     Seite 2</a:t>
            </a:r>
          </a:p>
        </p:txBody>
      </p:sp>
      <p:sp>
        <p:nvSpPr>
          <p:cNvPr id="25" name="Textfeld 24">
            <a:extLst>
              <a:ext uri="{FF2B5EF4-FFF2-40B4-BE49-F238E27FC236}">
                <a16:creationId xmlns:a16="http://schemas.microsoft.com/office/drawing/2014/main" id="{19A161CD-F8AE-49F6-9EE6-16B468621DF6}"/>
              </a:ext>
            </a:extLst>
          </p:cNvPr>
          <p:cNvSpPr txBox="1"/>
          <p:nvPr/>
        </p:nvSpPr>
        <p:spPr>
          <a:xfrm>
            <a:off x="3965448" y="4886749"/>
            <a:ext cx="5326097" cy="5572681"/>
          </a:xfrm>
          <a:prstGeom prst="roundRect">
            <a:avLst/>
          </a:prstGeom>
          <a:ln w="19050">
            <a:solidFill>
              <a:schemeClr val="accent1"/>
            </a:solidFill>
          </a:ln>
        </p:spPr>
        <p:style>
          <a:lnRef idx="2">
            <a:schemeClr val="accent6"/>
          </a:lnRef>
          <a:fillRef idx="1">
            <a:schemeClr val="lt1"/>
          </a:fillRef>
          <a:effectRef idx="0">
            <a:schemeClr val="accent6"/>
          </a:effectRef>
          <a:fontRef idx="minor">
            <a:schemeClr val="dk1"/>
          </a:fontRef>
        </p:style>
        <p:txBody>
          <a:bodyPr wrap="square">
            <a:spAutoFit/>
          </a:bodyPr>
          <a:lstStyle/>
          <a:p>
            <a:pPr>
              <a:lnSpc>
                <a:spcPct val="107000"/>
              </a:lnSpc>
              <a:spcAft>
                <a:spcPts val="800"/>
              </a:spcAft>
            </a:pPr>
            <a:r>
              <a:rPr lang="de-CH" sz="1100" b="1" dirty="0">
                <a:solidFill>
                  <a:srgbClr val="000000"/>
                </a:solidFill>
                <a:effectLst/>
                <a:ea typeface="Calibri" panose="020F0502020204030204" pitchFamily="34" charset="0"/>
              </a:rPr>
              <a:t>Ideen für gemeinsame Kooperationsformen Kindergarten, Kita, Spielgruppen</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Elterninformation mindestens eineinhalb Jahre vor dem Eintritt in den Kindergarten mit Fachpersonen der Frühen Kindheit  und der Schule resp. des Kindergartens</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Elterninformationen mit Einbezug der Elternmitwirkung oder Eltern der grösseren Kinder / Schlüsselpersonen / Brückenbauer/innen, </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Eltern-Cafés mit diversen Themen, ev. mit Brückenbauer/innen oder als Sprachcafé</a:t>
            </a:r>
          </a:p>
          <a:p>
            <a:pPr marL="342900" indent="-342900">
              <a:lnSpc>
                <a:spcPts val="1600"/>
              </a:lnSpc>
              <a:buFont typeface="Symbol" panose="05050102010706020507" pitchFamily="18" charset="2"/>
              <a:buChar char="-"/>
              <a:tabLst>
                <a:tab pos="180340" algn="l"/>
              </a:tabLst>
            </a:pPr>
            <a:r>
              <a:rPr lang="de-CH" sz="1100" dirty="0">
                <a:ea typeface="Calibri" panose="020F0502020204030204" pitchFamily="34" charset="0"/>
                <a:cs typeface="Times New Roman" panose="02020603050405020304" pitchFamily="18" charset="0"/>
              </a:rPr>
              <a:t>Gemeinsame Themenelternabende, Feste, Veranstaltungen</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Spezifische Angebote für anderssprachige Familien: Femmes-/Männer-Tische zum Kindergarteneintritt, Deutschkurse für Mütter und Väter nach fide mit Kinderbetreuung</a:t>
            </a:r>
          </a:p>
          <a:p>
            <a:pPr marL="342900" indent="-342900">
              <a:lnSpc>
                <a:spcPts val="1600"/>
              </a:lnSpc>
              <a:buFont typeface="Symbol" panose="05050102010706020507" pitchFamily="18" charset="2"/>
              <a:buChar char="-"/>
              <a:tabLst>
                <a:tab pos="180340" algn="l"/>
              </a:tabLst>
            </a:pPr>
            <a:r>
              <a:rPr lang="de-CH" sz="1100" dirty="0">
                <a:ea typeface="Calibri" panose="020F0502020204030204" pitchFamily="34" charset="0"/>
                <a:cs typeface="Times New Roman" panose="02020603050405020304" pitchFamily="18" charset="0"/>
              </a:rPr>
              <a:t>Götti-/Gottesystem nach dem Schnupperbesuch: Eltern der 2. Kinder-gartenkinder sind Kontaktpersonen für Eltern der neuen Kinder, eventuell mit der gleichen Kultur oder Sprache</a:t>
            </a:r>
          </a:p>
          <a:p>
            <a:pPr marL="342900" indent="-342900">
              <a:lnSpc>
                <a:spcPts val="1600"/>
              </a:lnSpc>
              <a:buFont typeface="Symbol" panose="05050102010706020507" pitchFamily="18" charset="2"/>
              <a:buChar char="-"/>
              <a:tabLst>
                <a:tab pos="180340" algn="l"/>
              </a:tabLst>
            </a:pPr>
            <a:r>
              <a:rPr lang="de-CH" sz="1100" dirty="0">
                <a:ea typeface="Calibri" panose="020F0502020204030204" pitchFamily="34" charset="0"/>
                <a:cs typeface="Times New Roman" panose="02020603050405020304" pitchFamily="18" charset="0"/>
              </a:rPr>
              <a:t>Thementage z. B. Spielen, Freizeit oder Hunde </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Öffnung der Betreuungsangebote für Eltern am 1. Kindergartentag: Eltern lernen sich kennen</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Elterngespräche mit allen Beteiligten </a:t>
            </a:r>
          </a:p>
          <a:p>
            <a:pPr marL="342900" lvl="0" indent="-342900">
              <a:lnSpc>
                <a:spcPts val="1600"/>
              </a:lnSpc>
              <a:buFont typeface="Symbol" panose="05050102010706020507" pitchFamily="18" charset="2"/>
              <a:buChar char="-"/>
              <a:tabLst>
                <a:tab pos="180340" algn="l"/>
              </a:tabLst>
            </a:pPr>
            <a:r>
              <a:rPr lang="de-CH" sz="1100" dirty="0">
                <a:effectLst/>
                <a:ea typeface="Calibri" panose="020F0502020204030204" pitchFamily="34" charset="0"/>
                <a:cs typeface="Times New Roman" panose="02020603050405020304" pitchFamily="18" charset="0"/>
              </a:rPr>
              <a:t>Informelles Gespräch der Kindergartenlehrperson mit den Eltern, ev. Hausbesuch</a:t>
            </a:r>
            <a:r>
              <a:rPr lang="de-CH" sz="1100" dirty="0">
                <a:ea typeface="Calibri" panose="020F0502020204030204" pitchFamily="34" charset="0"/>
                <a:cs typeface="Times New Roman" panose="02020603050405020304" pitchFamily="18" charset="0"/>
              </a:rPr>
              <a:t> vor dem </a:t>
            </a:r>
            <a:r>
              <a:rPr lang="de-CH" sz="1100" dirty="0">
                <a:effectLst/>
                <a:ea typeface="Calibri" panose="020F0502020204030204" pitchFamily="34" charset="0"/>
                <a:cs typeface="Times New Roman" panose="02020603050405020304" pitchFamily="18" charset="0"/>
              </a:rPr>
              <a:t>Kindergarteneintritt (Eltern können ein solches Gespräch wünschen): Was haben die Eltern mit dem Kind in den letzten Jahren erlebt? Was bedeutet der Eintritt in den Kindergarten? Was erwarten sie?</a:t>
            </a:r>
          </a:p>
        </p:txBody>
      </p:sp>
      <p:sp>
        <p:nvSpPr>
          <p:cNvPr id="26" name="Abgerundetes Rechteck 20">
            <a:extLst>
              <a:ext uri="{FF2B5EF4-FFF2-40B4-BE49-F238E27FC236}">
                <a16:creationId xmlns:a16="http://schemas.microsoft.com/office/drawing/2014/main" id="{69A23B35-7B8A-42F3-824E-5F327404870C}"/>
              </a:ext>
            </a:extLst>
          </p:cNvPr>
          <p:cNvSpPr/>
          <p:nvPr/>
        </p:nvSpPr>
        <p:spPr>
          <a:xfrm>
            <a:off x="397734" y="2885080"/>
            <a:ext cx="3339325" cy="5471521"/>
          </a:xfrm>
          <a:prstGeom prst="roundRect">
            <a:avLst/>
          </a:prstGeom>
          <a:ln w="28575">
            <a:prstDash val="solid"/>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endParaRPr lang="de-CH" sz="1100" b="1" dirty="0">
              <a:solidFill>
                <a:srgbClr val="000000"/>
              </a:solidFill>
              <a:effectLst/>
              <a:ea typeface="Calibri" panose="020F0502020204030204" pitchFamily="34" charset="0"/>
            </a:endParaRPr>
          </a:p>
          <a:p>
            <a:pPr algn="ctr"/>
            <a:r>
              <a:rPr lang="de-CH" sz="1100" b="1" dirty="0">
                <a:solidFill>
                  <a:srgbClr val="000000"/>
                </a:solidFill>
                <a:effectLst/>
                <a:ea typeface="Calibri" panose="020F0502020204030204" pitchFamily="34" charset="0"/>
              </a:rPr>
              <a:t>Unterstützung der Kooperationen</a:t>
            </a:r>
          </a:p>
          <a:p>
            <a:pPr algn="ctr"/>
            <a:r>
              <a:rPr lang="de-CH" sz="1100" b="1" dirty="0">
                <a:solidFill>
                  <a:srgbClr val="000000"/>
                </a:solidFill>
                <a:effectLst/>
                <a:ea typeface="Calibri" panose="020F0502020204030204" pitchFamily="34" charset="0"/>
              </a:rPr>
              <a:t> Vorschule - Kindergarten</a:t>
            </a:r>
            <a:endParaRPr lang="de-CH" sz="1100" dirty="0">
              <a:solidFill>
                <a:srgbClr val="000000"/>
              </a:solidFill>
              <a:effectLst/>
              <a:ea typeface="Calibri" panose="020F0502020204030204" pitchFamily="34" charset="0"/>
            </a:endParaRPr>
          </a:p>
          <a:p>
            <a:pPr marL="171450" indent="-171450">
              <a:spcBef>
                <a:spcPts val="300"/>
              </a:spcBef>
              <a:spcAft>
                <a:spcPts val="300"/>
              </a:spcAft>
              <a:buFont typeface="Symbol" panose="05050102010706020507" pitchFamily="18" charset="2"/>
              <a:buChar char="-"/>
            </a:pPr>
            <a:r>
              <a:rPr lang="de-CH" sz="1100" dirty="0">
                <a:solidFill>
                  <a:srgbClr val="000000"/>
                </a:solidFill>
              </a:rPr>
              <a:t>Fachpersonen lernen sich kennen und schätzen</a:t>
            </a:r>
          </a:p>
          <a:p>
            <a:pPr marL="171450" indent="-171450">
              <a:spcBef>
                <a:spcPts val="300"/>
              </a:spcBef>
              <a:spcAft>
                <a:spcPts val="300"/>
              </a:spcAft>
              <a:buFont typeface="Symbol" panose="05050102010706020507" pitchFamily="18" charset="2"/>
              <a:buChar char="-"/>
            </a:pPr>
            <a:r>
              <a:rPr lang="de-CH" sz="1100" dirty="0">
                <a:solidFill>
                  <a:srgbClr val="000000"/>
                </a:solidFill>
              </a:rPr>
              <a:t>Erarbeitung eines gemeinsamen Konzepts durch die Schule mit  einem Wirkungsmodells als Planungshilfe </a:t>
            </a:r>
          </a:p>
          <a:p>
            <a:pPr marL="171450" indent="-171450">
              <a:spcBef>
                <a:spcPts val="300"/>
              </a:spcBef>
              <a:spcAft>
                <a:spcPts val="300"/>
              </a:spcAft>
              <a:buFont typeface="Symbol" panose="05050102010706020507" pitchFamily="18" charset="2"/>
              <a:buChar char="-"/>
            </a:pPr>
            <a:r>
              <a:rPr lang="de-CH" sz="1100" dirty="0">
                <a:solidFill>
                  <a:srgbClr val="000000"/>
                </a:solidFill>
              </a:rPr>
              <a:t>Gemeinsame Ziele, klare Aufträge, unterstützende Rahmenbedingungen</a:t>
            </a:r>
          </a:p>
          <a:p>
            <a:pPr marL="171450" indent="-171450">
              <a:spcBef>
                <a:spcPts val="300"/>
              </a:spcBef>
              <a:spcAft>
                <a:spcPts val="300"/>
              </a:spcAft>
              <a:buFont typeface="Symbol" panose="05050102010706020507" pitchFamily="18" charset="2"/>
              <a:buChar char="-"/>
            </a:pPr>
            <a:r>
              <a:rPr lang="de-CH" sz="1100" dirty="0">
                <a:solidFill>
                  <a:srgbClr val="000000"/>
                </a:solidFill>
              </a:rPr>
              <a:t>Kooperationskalender </a:t>
            </a:r>
            <a:r>
              <a:rPr lang="de-CH" sz="1100" dirty="0">
                <a:solidFill>
                  <a:srgbClr val="000000"/>
                </a:solidFill>
                <a:sym typeface="Wingdings" panose="05000000000000000000" pitchFamily="2" charset="2"/>
              </a:rPr>
              <a:t></a:t>
            </a:r>
            <a:r>
              <a:rPr lang="de-CH" sz="1100" dirty="0">
                <a:solidFill>
                  <a:srgbClr val="000000"/>
                </a:solidFill>
              </a:rPr>
              <a:t> Transparenz</a:t>
            </a:r>
          </a:p>
          <a:p>
            <a:pPr marL="171450" indent="-171450">
              <a:spcBef>
                <a:spcPts val="300"/>
              </a:spcBef>
              <a:spcAft>
                <a:spcPts val="300"/>
              </a:spcAft>
              <a:buFont typeface="Symbol" panose="05050102010706020507" pitchFamily="18" charset="2"/>
              <a:buChar char="-"/>
            </a:pPr>
            <a:r>
              <a:rPr lang="de-CH" sz="1100" dirty="0">
                <a:solidFill>
                  <a:srgbClr val="000000"/>
                </a:solidFill>
              </a:rPr>
              <a:t>Planung und Durchführung gemeinsamer Projekte</a:t>
            </a:r>
          </a:p>
          <a:p>
            <a:pPr marL="171450" indent="-171450">
              <a:spcBef>
                <a:spcPts val="300"/>
              </a:spcBef>
              <a:spcAft>
                <a:spcPts val="300"/>
              </a:spcAft>
              <a:buFont typeface="Symbol" panose="05050102010706020507" pitchFamily="18" charset="2"/>
              <a:buChar char="-"/>
            </a:pPr>
            <a:r>
              <a:rPr lang="de-CH" sz="1100" dirty="0">
                <a:solidFill>
                  <a:srgbClr val="000000"/>
                </a:solidFill>
              </a:rPr>
              <a:t>Bestimmung eines/einer Koordinationsverantwortlichen </a:t>
            </a:r>
          </a:p>
          <a:p>
            <a:pPr marL="171450" indent="-171450">
              <a:spcBef>
                <a:spcPts val="300"/>
              </a:spcBef>
              <a:spcAft>
                <a:spcPts val="300"/>
              </a:spcAft>
              <a:buFont typeface="Symbol" panose="05050102010706020507" pitchFamily="18" charset="2"/>
              <a:buChar char="-"/>
            </a:pPr>
            <a:r>
              <a:rPr lang="de-CH" sz="1100" dirty="0">
                <a:solidFill>
                  <a:srgbClr val="000000"/>
                </a:solidFill>
              </a:rPr>
              <a:t>Gegenseitige Hospitationen</a:t>
            </a:r>
          </a:p>
          <a:p>
            <a:pPr marL="171450" indent="-171450">
              <a:spcBef>
                <a:spcPts val="300"/>
              </a:spcBef>
              <a:spcAft>
                <a:spcPts val="300"/>
              </a:spcAft>
              <a:buFont typeface="Symbol" panose="05050102010706020507" pitchFamily="18" charset="2"/>
              <a:buChar char="-"/>
            </a:pPr>
            <a:r>
              <a:rPr lang="de-CH" sz="1100" dirty="0">
                <a:solidFill>
                  <a:srgbClr val="000000"/>
                </a:solidFill>
              </a:rPr>
              <a:t>Gemeinsame Weiterbildungen</a:t>
            </a:r>
          </a:p>
          <a:p>
            <a:pPr marL="171450" indent="-171450">
              <a:spcBef>
                <a:spcPts val="300"/>
              </a:spcBef>
              <a:spcAft>
                <a:spcPts val="300"/>
              </a:spcAft>
              <a:buFont typeface="Symbol" panose="05050102010706020507" pitchFamily="18" charset="2"/>
              <a:buChar char="-"/>
            </a:pPr>
            <a:r>
              <a:rPr lang="de-CH" sz="1100" dirty="0">
                <a:solidFill>
                  <a:srgbClr val="000000"/>
                </a:solidFill>
              </a:rPr>
              <a:t>Regelmässige Teamsitzungen mit den Fachpersonen des Vorschulbereichs </a:t>
            </a:r>
          </a:p>
          <a:p>
            <a:pPr marL="171450" indent="-171450">
              <a:spcBef>
                <a:spcPts val="300"/>
              </a:spcBef>
              <a:spcAft>
                <a:spcPts val="300"/>
              </a:spcAft>
              <a:buFont typeface="Symbol" panose="05050102010706020507" pitchFamily="18" charset="2"/>
              <a:buChar char="-"/>
            </a:pPr>
            <a:r>
              <a:rPr lang="de-CH" sz="1100" dirty="0">
                <a:solidFill>
                  <a:srgbClr val="000000"/>
                </a:solidFill>
              </a:rPr>
              <a:t>Feedbacksitzung nach der Eingewöhnungsphase im Kindergarten</a:t>
            </a:r>
          </a:p>
          <a:p>
            <a:pPr algn="l"/>
            <a:r>
              <a:rPr lang="de-DE" sz="1100" b="0" i="0" u="none" strike="noStrike" baseline="0" dirty="0">
                <a:solidFill>
                  <a:schemeClr val="accent1">
                    <a:lumMod val="75000"/>
                  </a:schemeClr>
                </a:solidFill>
              </a:rPr>
              <a:t>Wichtig: Der Datenschutz muss berücksichtigt</a:t>
            </a:r>
          </a:p>
          <a:p>
            <a:pPr algn="l"/>
            <a:r>
              <a:rPr lang="de-DE" sz="1100" b="0" i="0" u="none" strike="noStrike" baseline="0" dirty="0">
                <a:solidFill>
                  <a:schemeClr val="accent1">
                    <a:lumMod val="75000"/>
                  </a:schemeClr>
                </a:solidFill>
              </a:rPr>
              <a:t>werden: Daten zum Kind dürfen nicht ohne</a:t>
            </a:r>
          </a:p>
          <a:p>
            <a:pPr algn="l"/>
            <a:r>
              <a:rPr lang="de-CH" sz="1100" b="0" i="0" u="none" strike="noStrike" baseline="0" dirty="0">
                <a:solidFill>
                  <a:schemeClr val="accent1">
                    <a:lumMod val="75000"/>
                  </a:schemeClr>
                </a:solidFill>
              </a:rPr>
              <a:t>Einverständnis der Eltern weitergegeben</a:t>
            </a:r>
          </a:p>
          <a:p>
            <a:pPr algn="l"/>
            <a:r>
              <a:rPr lang="de-CH" sz="1100" b="0" i="0" u="none" strike="noStrike" baseline="0" dirty="0">
                <a:solidFill>
                  <a:schemeClr val="accent1">
                    <a:lumMod val="75000"/>
                  </a:schemeClr>
                </a:solidFill>
              </a:rPr>
              <a:t>werden. (Die Details werden durch einen Datenschutzbeauftragten geprüft.)</a:t>
            </a:r>
            <a:endParaRPr lang="de-CH" sz="1100" dirty="0">
              <a:solidFill>
                <a:schemeClr val="accent1">
                  <a:lumMod val="75000"/>
                </a:schemeClr>
              </a:solidFill>
            </a:endParaRPr>
          </a:p>
          <a:p>
            <a:pPr>
              <a:lnSpc>
                <a:spcPct val="107000"/>
              </a:lnSpc>
              <a:spcAft>
                <a:spcPts val="800"/>
              </a:spcAft>
            </a:pPr>
            <a:endParaRPr lang="de-CH" sz="1100" dirty="0">
              <a:solidFill>
                <a:srgbClr val="000000"/>
              </a:solidFill>
              <a:effectLst/>
              <a:ea typeface="Calibri" panose="020F0502020204030204" pitchFamily="34" charset="0"/>
            </a:endParaRPr>
          </a:p>
        </p:txBody>
      </p:sp>
      <p:pic>
        <p:nvPicPr>
          <p:cNvPr id="29" name="Grafik 28" descr="Ein Bild, das Text enthält.&#10;&#10;Automatisch generierte Beschreibung">
            <a:extLst>
              <a:ext uri="{FF2B5EF4-FFF2-40B4-BE49-F238E27FC236}">
                <a16:creationId xmlns:a16="http://schemas.microsoft.com/office/drawing/2014/main" id="{FB173A72-426B-499A-BA22-BCBEAD0485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1697" y="1192421"/>
            <a:ext cx="2696717" cy="1516903"/>
          </a:xfrm>
          <a:prstGeom prst="rect">
            <a:avLst/>
          </a:prstGeom>
        </p:spPr>
      </p:pic>
      <p:sp>
        <p:nvSpPr>
          <p:cNvPr id="13" name="Gefaltete Ecke 21">
            <a:extLst>
              <a:ext uri="{FF2B5EF4-FFF2-40B4-BE49-F238E27FC236}">
                <a16:creationId xmlns:a16="http://schemas.microsoft.com/office/drawing/2014/main" id="{E56CBE4E-044F-4E46-A336-B1E89B57795B}"/>
              </a:ext>
            </a:extLst>
          </p:cNvPr>
          <p:cNvSpPr/>
          <p:nvPr/>
        </p:nvSpPr>
        <p:spPr>
          <a:xfrm>
            <a:off x="575812" y="10506109"/>
            <a:ext cx="8449576" cy="1927965"/>
          </a:xfrm>
          <a:prstGeom prst="roundRect">
            <a:avLst/>
          </a:prstGeom>
          <a:solidFill>
            <a:schemeClr val="accent5">
              <a:lumMod val="20000"/>
              <a:lumOff val="80000"/>
            </a:schemeClr>
          </a:solidFill>
          <a:ln>
            <a:solidFill>
              <a:schemeClr val="accent1"/>
            </a:solid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ts val="1600"/>
              </a:lnSpc>
              <a:spcAft>
                <a:spcPts val="600"/>
              </a:spcAft>
            </a:pPr>
            <a:endParaRPr lang="de-CH" sz="1200" dirty="0">
              <a:solidFill>
                <a:srgbClr val="000000"/>
              </a:solidFill>
              <a:effectLst/>
              <a:ea typeface="Calibri" panose="020F0502020204030204" pitchFamily="34" charset="0"/>
            </a:endParaRPr>
          </a:p>
          <a:p>
            <a:pPr>
              <a:lnSpc>
                <a:spcPts val="1600"/>
              </a:lnSpc>
              <a:spcAft>
                <a:spcPts val="600"/>
              </a:spcAft>
            </a:pPr>
            <a:endParaRPr lang="de-CH" sz="1200" dirty="0">
              <a:solidFill>
                <a:srgbClr val="000000"/>
              </a:solidFill>
              <a:effectLst/>
              <a:ea typeface="Calibri" panose="020F0502020204030204" pitchFamily="34" charset="0"/>
            </a:endParaRPr>
          </a:p>
          <a:p>
            <a:pPr>
              <a:lnSpc>
                <a:spcPts val="1600"/>
              </a:lnSpc>
              <a:spcAft>
                <a:spcPts val="600"/>
              </a:spcAft>
            </a:pPr>
            <a:r>
              <a:rPr lang="de-CH" sz="1200" dirty="0">
                <a:solidFill>
                  <a:srgbClr val="000000"/>
                </a:solidFill>
                <a:effectLst/>
                <a:ea typeface="Calibri" panose="020F0502020204030204" pitchFamily="34" charset="0"/>
              </a:rPr>
              <a:t>Dieses Merkblatt ergänzt folgende Dokumente </a:t>
            </a:r>
          </a:p>
          <a:p>
            <a:r>
              <a:rPr lang="de-CH" sz="1200" b="1" dirty="0">
                <a:effectLst/>
                <a:ea typeface="Calibri" panose="020F0502020204030204" pitchFamily="34" charset="0"/>
                <a:cs typeface="Arial" panose="020B0604020202020204" pitchFamily="34" charset="0"/>
              </a:rPr>
              <a:t>«Eltern beim Übergang des Kindes in den Kindergarten begleiten» - Praxishilfe für Schulen und Gemeinden zur Gestaltung eines gelingenden Übergangs im Kanton Zürich</a:t>
            </a:r>
          </a:p>
          <a:p>
            <a:endParaRPr lang="de-CH" sz="1200" b="1" dirty="0">
              <a:ea typeface="Calibri" panose="020F0502020204030204" pitchFamily="34" charset="0"/>
              <a:cs typeface="Arial" panose="020B0604020202020204" pitchFamily="34" charset="0"/>
            </a:endParaRPr>
          </a:p>
          <a:p>
            <a:r>
              <a:rPr lang="de-CH" sz="1200" b="1" dirty="0">
                <a:ea typeface="Calibri" panose="020F0502020204030204" pitchFamily="34" charset="0"/>
                <a:cs typeface="Arial" panose="020B0604020202020204" pitchFamily="34" charset="0"/>
              </a:rPr>
              <a:t>Weitere Arbeitshilfen: </a:t>
            </a:r>
          </a:p>
          <a:p>
            <a:pPr marL="173038" indent="-173038"/>
            <a:r>
              <a:rPr lang="de-CH" sz="1200" dirty="0">
                <a:cs typeface="Arial" panose="020B0604020202020204" pitchFamily="34" charset="0"/>
              </a:rPr>
              <a:t>- 	Merkblatt Transition mit Arbeitshilfen und Materialien</a:t>
            </a:r>
          </a:p>
          <a:p>
            <a:pPr marL="171450" indent="-171450">
              <a:buFontTx/>
              <a:buChar char="-"/>
            </a:pPr>
            <a:r>
              <a:rPr lang="de-CH" sz="1200" dirty="0">
                <a:cs typeface="Arial" panose="020B0604020202020204" pitchFamily="34" charset="0"/>
              </a:rPr>
              <a:t>Checkliste zur Erarbeitung eines Wirkungsmodells</a:t>
            </a:r>
          </a:p>
          <a:p>
            <a:pPr marL="171450" indent="-171450">
              <a:buFontTx/>
              <a:buChar char="-"/>
            </a:pPr>
            <a:r>
              <a:rPr lang="de-CH" sz="1200" dirty="0">
                <a:effectLst/>
                <a:ea typeface="Calibri" panose="020F0502020204030204" pitchFamily="34" charset="0"/>
                <a:cs typeface="Arial" panose="020B0604020202020204" pitchFamily="34" charset="0"/>
              </a:rPr>
              <a:t>Muster eines Wirkungsmodells zum gelingenden Übergang in den Kindergarten</a:t>
            </a:r>
          </a:p>
          <a:p>
            <a:r>
              <a:rPr lang="de-CH" sz="1200" dirty="0">
                <a:ea typeface="Calibri" panose="020F0502020204030204" pitchFamily="34" charset="0"/>
                <a:cs typeface="Arial" panose="020B0604020202020204" pitchFamily="34" charset="0"/>
              </a:rPr>
              <a:t>Alle Unterlagen stehen auf der Website zur Verfügung: www.bildungundfamilie.ch</a:t>
            </a:r>
            <a:endParaRPr lang="de-CH" sz="1800" dirty="0">
              <a:effectLst/>
              <a:latin typeface="Arial" panose="020B060402020202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de-CH" sz="1100" dirty="0">
                <a:solidFill>
                  <a:srgbClr val="000000"/>
                </a:solidFill>
                <a:effectLst/>
                <a:ea typeface="Calibri" panose="020F0502020204030204" pitchFamily="34" charset="0"/>
              </a:rPr>
              <a:t> </a:t>
            </a:r>
          </a:p>
          <a:p>
            <a:pPr algn="ctr">
              <a:lnSpc>
                <a:spcPct val="107000"/>
              </a:lnSpc>
              <a:spcAft>
                <a:spcPts val="800"/>
              </a:spcAft>
            </a:pPr>
            <a:endParaRPr lang="de-CH" sz="1100" dirty="0">
              <a:solidFill>
                <a:srgbClr val="000000"/>
              </a:solidFill>
              <a:effectLst/>
              <a:ea typeface="Calibri" panose="020F0502020204030204" pitchFamily="34" charset="0"/>
            </a:endParaRPr>
          </a:p>
        </p:txBody>
      </p:sp>
    </p:spTree>
    <p:extLst>
      <p:ext uri="{BB962C8B-B14F-4D97-AF65-F5344CB8AC3E}">
        <p14:creationId xmlns:p14="http://schemas.microsoft.com/office/powerpoint/2010/main" val="241252383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1036</Words>
  <Application>Microsoft Office PowerPoint</Application>
  <PresentationFormat>A3-Papier (297 x 420 mm)</PresentationFormat>
  <Paragraphs>110</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Arial</vt:lpstr>
      <vt:lpstr>Calibri</vt:lpstr>
      <vt:lpstr>Calibri Light</vt:lpstr>
      <vt:lpstr>Symbol</vt:lpstr>
      <vt:lpstr>Office</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Maya Mulle</dc:creator>
  <cp:lastModifiedBy>Maya Mulle</cp:lastModifiedBy>
  <cp:revision>55</cp:revision>
  <cp:lastPrinted>2021-08-05T13:42:50Z</cp:lastPrinted>
  <dcterms:created xsi:type="dcterms:W3CDTF">2021-07-13T15:41:23Z</dcterms:created>
  <dcterms:modified xsi:type="dcterms:W3CDTF">2022-02-07T09:03:13Z</dcterms:modified>
</cp:coreProperties>
</file>